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2.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5385bf1d05d54da3" /><Relationship Type="http://schemas.openxmlformats.org/officeDocument/2006/relationships/extended-properties" Target="/docProps/app.xml" Id="R430b8f62300246f7" /><Relationship Type="http://schemas.openxmlformats.org/officeDocument/2006/relationships/officeDocument" Target="/ppt/presentation.xml" Id="R4adcfe923ad94003" /></Relationships>
</file>

<file path=ppt/presentation.xml><?xml version="1.0" encoding="utf-8"?>
<p:presentation xmlns:p="http://schemas.openxmlformats.org/presentationml/2006/main">
  <p:sldMasterIdLst>
    <p:sldMasterId xmlns:r="http://schemas.openxmlformats.org/officeDocument/2006/relationships" id="2147483648" r:id="R29fe1844251e4926"/>
  </p:sldMasterIdLst>
  <p:notesMasterIdLst>
    <p:notesMasterId xmlns:r="http://schemas.openxmlformats.org/officeDocument/2006/relationships" r:id="R8c9581e448164dbf"/>
  </p:notesMasterIdLst>
  <p:sldIdLst>
    <p:sldId xmlns:r="http://schemas.openxmlformats.org/officeDocument/2006/relationships" id="256" r:id="R4ae8b8671c0e448b"/>
    <p:sldId xmlns:r="http://schemas.openxmlformats.org/officeDocument/2006/relationships" id="257" r:id="R5406a2cb57a94352"/>
    <p:sldId xmlns:r="http://schemas.openxmlformats.org/officeDocument/2006/relationships" id="258" r:id="R1553b8bc823b4537"/>
    <p:sldId xmlns:r="http://schemas.openxmlformats.org/officeDocument/2006/relationships" id="259" r:id="R0913aef6bdf34a39"/>
    <p:sldId xmlns:r="http://schemas.openxmlformats.org/officeDocument/2006/relationships" id="260" r:id="R44ba09f853b546fa"/>
    <p:sldId xmlns:r="http://schemas.openxmlformats.org/officeDocument/2006/relationships" id="261" r:id="R3713ecfbf5e6430c"/>
    <p:sldId xmlns:r="http://schemas.openxmlformats.org/officeDocument/2006/relationships" id="262" r:id="R2890fe11ade6418f"/>
    <p:sldId xmlns:r="http://schemas.openxmlformats.org/officeDocument/2006/relationships" id="263" r:id="Rd2d84347e5f04b0a"/>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42eeb4c425c46f5" /><Relationship Type="http://schemas.openxmlformats.org/officeDocument/2006/relationships/slideMaster" Target="/ppt/slideMasters/slideMaster1.xml" Id="R29fe1844251e4926" /><Relationship Type="http://schemas.openxmlformats.org/officeDocument/2006/relationships/notesMaster" Target="/ppt/notesMasters/notesMaster1.xml" Id="R8c9581e448164dbf" /><Relationship Type="http://schemas.openxmlformats.org/officeDocument/2006/relationships/presProps" Target="/ppt/presProps.xml" Id="R463228fac54c4e64" /><Relationship Type="http://schemas.openxmlformats.org/officeDocument/2006/relationships/tableStyles" Target="/ppt/tableStyles.xml" Id="R52235b814fa94705" /><Relationship Type="http://schemas.openxmlformats.org/officeDocument/2006/relationships/slide" Target="/ppt/slides/slide1.xml" Id="R4ae8b8671c0e448b" /><Relationship Type="http://schemas.openxmlformats.org/officeDocument/2006/relationships/slide" Target="/ppt/slides/slide2.xml" Id="R5406a2cb57a94352" /><Relationship Type="http://schemas.openxmlformats.org/officeDocument/2006/relationships/slide" Target="/ppt/slides/slide3.xml" Id="R1553b8bc823b4537" /><Relationship Type="http://schemas.openxmlformats.org/officeDocument/2006/relationships/slide" Target="/ppt/slides/slide4.xml" Id="R0913aef6bdf34a39" /><Relationship Type="http://schemas.openxmlformats.org/officeDocument/2006/relationships/slide" Target="/ppt/slides/slide5.xml" Id="R44ba09f853b546fa" /><Relationship Type="http://schemas.openxmlformats.org/officeDocument/2006/relationships/slide" Target="/ppt/slides/slide6.xml" Id="R3713ecfbf5e6430c" /><Relationship Type="http://schemas.openxmlformats.org/officeDocument/2006/relationships/slide" Target="/ppt/slides/slide7.xml" Id="R2890fe11ade6418f" /><Relationship Type="http://schemas.openxmlformats.org/officeDocument/2006/relationships/slide" Target="/ppt/slides/slide8.xml" Id="Rd2d84347e5f04b0a"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0867bfa9938f4ee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37030f5ecb34257" /><Relationship Type="http://schemas.openxmlformats.org/officeDocument/2006/relationships/notesMaster" Target="/ppt/notesMasters/notesMaster1.xml" Id="R438a7964a7544606" /></Relationships>
</file>

<file path=ppt/notesSlides/_rels/notesSlide2.xml.rels>&#65279;<?xml version="1.0" encoding="utf-8"?><Relationships xmlns="http://schemas.openxmlformats.org/package/2006/relationships"><Relationship Type="http://schemas.openxmlformats.org/officeDocument/2006/relationships/slide" Target="/ppt/slides/slide2.xml" Id="R527a77d658d743f5" /><Relationship Type="http://schemas.openxmlformats.org/officeDocument/2006/relationships/notesMaster" Target="/ppt/notesMasters/notesMaster1.xml" Id="Rad7250ec6e4747d6" /></Relationships>
</file>

<file path=ppt/notesSlides/_rels/notesSlide3.xml.rels>&#65279;<?xml version="1.0" encoding="utf-8"?><Relationships xmlns="http://schemas.openxmlformats.org/package/2006/relationships"><Relationship Type="http://schemas.openxmlformats.org/officeDocument/2006/relationships/slide" Target="/ppt/slides/slide3.xml" Id="R3547f1075b944fba" /><Relationship Type="http://schemas.openxmlformats.org/officeDocument/2006/relationships/notesMaster" Target="/ppt/notesMasters/notesMaster1.xml" Id="R1881c6339a1c4e02" /></Relationships>
</file>

<file path=ppt/notesSlides/_rels/notesSlide4.xml.rels>&#65279;<?xml version="1.0" encoding="utf-8"?><Relationships xmlns="http://schemas.openxmlformats.org/package/2006/relationships"><Relationship Type="http://schemas.openxmlformats.org/officeDocument/2006/relationships/slide" Target="/ppt/slides/slide4.xml" Id="R68fcc80afc4b4997" /><Relationship Type="http://schemas.openxmlformats.org/officeDocument/2006/relationships/notesMaster" Target="/ppt/notesMasters/notesMaster1.xml" Id="R25ab6d1c2a444215" /></Relationships>
</file>

<file path=ppt/notesSlides/_rels/notesSlide5.xml.rels>&#65279;<?xml version="1.0" encoding="utf-8"?><Relationships xmlns="http://schemas.openxmlformats.org/package/2006/relationships"><Relationship Type="http://schemas.openxmlformats.org/officeDocument/2006/relationships/slide" Target="/ppt/slides/slide5.xml" Id="Rd75074151284454a" /><Relationship Type="http://schemas.openxmlformats.org/officeDocument/2006/relationships/notesMaster" Target="/ppt/notesMasters/notesMaster1.xml" Id="R4a35044531d84917" /></Relationships>
</file>

<file path=ppt/notesSlides/_rels/notesSlide6.xml.rels>&#65279;<?xml version="1.0" encoding="utf-8"?><Relationships xmlns="http://schemas.openxmlformats.org/package/2006/relationships"><Relationship Type="http://schemas.openxmlformats.org/officeDocument/2006/relationships/slide" Target="/ppt/slides/slide6.xml" Id="R78835bc95dbc4205" /><Relationship Type="http://schemas.openxmlformats.org/officeDocument/2006/relationships/notesMaster" Target="/ppt/notesMasters/notesMaster1.xml" Id="R61bdc76c7a54499b" /></Relationships>
</file>

<file path=ppt/notesSlides/_rels/notesSlide7.xml.rels>&#65279;<?xml version="1.0" encoding="utf-8"?><Relationships xmlns="http://schemas.openxmlformats.org/package/2006/relationships"><Relationship Type="http://schemas.openxmlformats.org/officeDocument/2006/relationships/slide" Target="/ppt/slides/slide7.xml" Id="R012e8a9dd553433a" /><Relationship Type="http://schemas.openxmlformats.org/officeDocument/2006/relationships/notesMaster" Target="/ppt/notesMasters/notesMaster1.xml" Id="Ra616db89068a4ca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98d07acbb374de0" /><Relationship Type="http://schemas.openxmlformats.org/officeDocument/2006/relationships/notesMaster" Target="/ppt/notesMasters/notesMaster1.xml" Id="R0a43955dd1fe49f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portfolio sample, October 2026. Daybreak Café is fictional. All business inputs are synthetic. USD. 20 trial weekdays plus a five-day baseline beforehand. Price $4; ingredients $1.40; packaging $0.25; additional labour $0.55; processing $0.10; total variable cost $2.30; contribution $1.70. One-time setup $170 ($50 print materials + $120 setup labour). Existing regular-order contribution $2.40. Base case 140 offer sales and 40 displaced regular orders: revenue $560, variable costs $322, offer contribution $238, lost regular contribution $96, recurring incremental contribution $142, trial contribution after setup -$28. Displaced sales are counterfactual estimates, not directly observable in a till code. No equipment purchase, additional rent or change in tax assumed. Unsold stock, extra staffing or repeat fixed costs beyond the allowances must reduce actual contribution. A negative trial result driven by setup costs alone does not establish that continuing would lose money. Model excludes income tax and does not represent net profit. Editable source tables and charts accompany the CSV. Original illustration created for Briefwork. No client commission or observed result.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d886edade42d4b7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ba9fc30ac394cbd"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866ff6f0ac844d6d"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5c324f3eca0541f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42f5821a11bd45e9"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4f1dc42bfd674033"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9EA47BB-8863-41FA-B272-7EB649B8520E}"/>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CC7342F9-27F6-42C5-944B-0F31DE0603A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9881511E-AA22-4827-9A6B-830490218A6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826BA0A-1A37-4F9C-8759-1B34C55BAE3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D134D27-C396-45EC-B187-190751C432D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4EC0F2EC-699C-47CE-9C0D-180D1883CCB7}"/>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1D20ED08-88FC-4540-A257-6C109BFF25B1}"/>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EA677DB1-F752-4004-A9BA-9D4AFA6B81A1}"/>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B5867173-BB9A-4139-BB91-0A2415511C7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8E22665-FA7E-44A2-9318-4BCFA0AD95F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a50987a49be4712" /><Relationship Type="http://schemas.openxmlformats.org/officeDocument/2006/relationships/slideLayout" Target="/ppt/slideLayouts/slideLayout1.xml" Id="R18636a9628904095" /><Relationship Type="http://schemas.openxmlformats.org/officeDocument/2006/relationships/slideLayout" Target="/ppt/slideLayouts/slideLayout2.xml" Id="R01be564324764329" /><Relationship Type="http://schemas.openxmlformats.org/officeDocument/2006/relationships/slideLayout" Target="/ppt/slideLayouts/slideLayout3.xml" Id="R12d507da63ce4579" /><Relationship Type="http://schemas.openxmlformats.org/officeDocument/2006/relationships/slideLayout" Target="/ppt/slideLayouts/slideLayout4.xml" Id="R8103da9a0e4a4a90" /><Relationship Type="http://schemas.openxmlformats.org/officeDocument/2006/relationships/slideLayout" Target="/ppt/slideLayouts/slideLayout5.xml" Id="R6920e89023984b9f" /><Relationship Type="http://schemas.openxmlformats.org/officeDocument/2006/relationships/slideLayout" Target="/ppt/slideLayouts/slideLayout6.xml" Id="R3cfc5de832bf4e01"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636a9628904095"/>
    <p:sldLayoutId xmlns:r="http://schemas.openxmlformats.org/officeDocument/2006/relationships" id="2147483650" r:id="R01be564324764329"/>
    <p:sldLayoutId xmlns:r="http://schemas.openxmlformats.org/officeDocument/2006/relationships" id="2147483651" r:id="R12d507da63ce4579"/>
    <p:sldLayoutId xmlns:r="http://schemas.openxmlformats.org/officeDocument/2006/relationships" id="2147483652" r:id="R8103da9a0e4a4a90"/>
    <p:sldLayoutId xmlns:r="http://schemas.openxmlformats.org/officeDocument/2006/relationships" id="2147483653" r:id="R6920e89023984b9f"/>
    <p:sldLayoutId xmlns:r="http://schemas.openxmlformats.org/officeDocument/2006/relationships" id="2147483654" r:id="R3cfc5de832bf4e01"/>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9015db2e39834c0f" /><Relationship Type="http://schemas.openxmlformats.org/officeDocument/2006/relationships/image" Target="/ppt/media/image.png" Id="R89422c0d92d841ab" /><Relationship Type="http://schemas.openxmlformats.org/officeDocument/2006/relationships/notesSlide" Target="/ppt/notesSlides/notesSlide1.xml" Id="R162d14fb389e4a31"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2f5bf72a4424891" /><Relationship Type="http://schemas.openxmlformats.org/officeDocument/2006/relationships/notesSlide" Target="/ppt/notesSlides/notesSlide2.xml" Id="Rbf017b7609d34a61"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0daa633889674a32" /><Relationship Type="http://schemas.openxmlformats.org/officeDocument/2006/relationships/chart" Target="/ppt/slides/charts/chart1.xml" Id="R3490233f9f114553" /><Relationship Type="http://schemas.openxmlformats.org/officeDocument/2006/relationships/notesSlide" Target="/ppt/notesSlides/notesSlide3.xml" Id="R9770b0c5170344b9"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0c5ed961e3de446b" /><Relationship Type="http://schemas.openxmlformats.org/officeDocument/2006/relationships/notesSlide" Target="/ppt/notesSlides/notesSlide4.xml" Id="R1b802f08d48e45a9"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0d1fbc967af04531" /><Relationship Type="http://schemas.openxmlformats.org/officeDocument/2006/relationships/chart" Target="/ppt/slides/charts/chart2.xml" Id="Rf2a583622e784ba0" /><Relationship Type="http://schemas.openxmlformats.org/officeDocument/2006/relationships/notesSlide" Target="/ppt/notesSlides/notesSlide5.xml" Id="Rec193966ac054da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4544ed7958fa4d65" /><Relationship Type="http://schemas.openxmlformats.org/officeDocument/2006/relationships/notesSlide" Target="/ppt/notesSlides/notesSlide6.xml" Id="Ra4593f1a761242a4"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de2c46d1431b4b13" /><Relationship Type="http://schemas.openxmlformats.org/officeDocument/2006/relationships/notesSlide" Target="/ppt/notesSlides/notesSlide7.xml" Id="R89b7610bc5874b8e"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fe68774adf564dad" /><Relationship Type="http://schemas.openxmlformats.org/officeDocument/2006/relationships/notesSlide" Target="/ppt/notesSlides/notesSlide8.xml" Id="Rb561f705e1e04f5d"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Transactions</c:v>
          </c:tx>
          <c:spPr>
            <a:solidFill xmlns:a="http://schemas.openxmlformats.org/drawingml/2006/main">
              <a:srgbClr val="426D5A"/>
            </a:solidFill>
          </c:spPr>
          <c:invertIfNegative val="0"/>
          <c:cat>
            <c:strRef>
              <c:f>'Chart Data'!$A$2:$A$5</c:f>
              <c:strCache>
                <c:ptCount val="4"/>
                <c:pt idx="0">
                  <c:v>08-11</c:v>
                </c:pt>
                <c:pt idx="1">
                  <c:v>11-14</c:v>
                </c:pt>
                <c:pt idx="2">
                  <c:v>14-17</c:v>
                </c:pt>
                <c:pt idx="3">
                  <c:v>17-20</c:v>
                </c:pt>
              </c:strCache>
            </c:strRef>
          </c:cat>
          <c:val>
            <c:numRef>
              <c:f>'Chart Data'!$B$2:$B$5</c:f>
              <c:numCache>
                <c:formatCode>0</c:formatCode>
                <c:ptCount val="4"/>
                <c:pt idx="0">
                  <c:v>40</c:v>
                </c:pt>
                <c:pt idx="1">
                  <c:v>16</c:v>
                </c:pt>
                <c:pt idx="2">
                  <c:v>28</c:v>
                </c:pt>
                <c:pt idx="3">
                  <c:v>32</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02B31"/>
                  </a:solidFill>
                  <a:latin typeface="DejaVu Sans"/>
                  <a:ea typeface="DejaVu Sans"/>
                  <a:cs typeface="DejaVu Sans"/>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8DE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202B31"/>
                </a:solidFill>
                <a:latin typeface="DejaVu Sans"/>
                <a:ea typeface="DejaVu Sans"/>
                <a:cs typeface="DejaVu Sans"/>
              </a:defRPr>
            </a:pPr>
          </a:p>
        </c:txPr>
        <c:crossAx val="48672768"/>
      </c:catAx>
      <c:valAx>
        <c:axId val="48672768"/>
        <c:scaling>
          <c:orientation val="minMax"/>
        </c:scaling>
        <c:delete val="0"/>
        <c:axPos val="l"/>
        <c:majorGridlines>
          <c:spPr>
            <a:ln xmlns:a="http://schemas.openxmlformats.org/drawingml/2006/main" w="9525">
              <a:solidFill>
                <a:srgbClr val="D8DED4"/>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68747A"/>
                </a:solidFill>
                <a:latin typeface="DejaVu Sans"/>
                <a:ea typeface="DejaVu Sans"/>
                <a:cs typeface="DejaVu Sans"/>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Trial contribution (USD)</c:v>
          </c:tx>
          <c:spPr>
            <a:solidFill xmlns:a="http://schemas.openxmlformats.org/drawingml/2006/main">
              <a:srgbClr val="ED7153"/>
            </a:solidFill>
          </c:spPr>
          <c:invertIfNegative val="0"/>
          <c:cat>
            <c:strRef>
              <c:f>'Chart Data'!$A$2:$A$4</c:f>
              <c:strCache>
                <c:ptCount val="3"/>
                <c:pt idx="0">
                  <c:v>0 displaced</c:v>
                </c:pt>
                <c:pt idx="1">
                  <c:v>20 displaced</c:v>
                </c:pt>
                <c:pt idx="2">
                  <c:v>40 displaced</c:v>
                </c:pt>
              </c:strCache>
            </c:strRef>
          </c:cat>
          <c:val>
            <c:numRef>
              <c:f>'Chart Data'!$B$2:$B$4</c:f>
              <c:numCache>
                <c:formatCode>0</c:formatCode>
                <c:ptCount val="3"/>
                <c:pt idx="0">
                  <c:v>68</c:v>
                </c:pt>
                <c:pt idx="1">
                  <c:v>20</c:v>
                </c:pt>
                <c:pt idx="2">
                  <c:v>-28</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02B31"/>
                  </a:solidFill>
                  <a:latin typeface="DejaVu Sans"/>
                  <a:ea typeface="DejaVu Sans"/>
                  <a:cs typeface="DejaVu Sans"/>
                </a:defRPr>
              </a:pPr>
            </a:p>
          </c:txPr>
          <c:dLblPos val="outEnd"/>
          <c:showLegendKey val="0"/>
          <c:showVal val="1"/>
          <c:showCatName val="0"/>
          <c:showSerName val="0"/>
          <c:showPercent val="0"/>
          <c:showBubbleSize val="0"/>
          <c:showLeaderLines val="0"/>
        </c:dLbls>
        <c:gapWidth val="100"/>
        <c:axId val="48650112"/>
        <c:axId val="48672768"/>
      </c:barChart>
      <c:catAx>
        <c:axId val="48650112"/>
        <c:scaling>
          <c:orientation val="minMax"/>
        </c:scaling>
        <c:delete val="0"/>
        <c:axPos val="b"/>
        <c:numFmt formatCode="General"/>
        <c:majorTickMark val="none"/>
        <c:minorTickMark val="none"/>
        <c:tickLblPos val="low"/>
        <c:spPr>
          <a:ln xmlns:a="http://schemas.openxmlformats.org/drawingml/2006/main" w="9525">
            <a:solidFill>
              <a:srgbClr val="D8DED4"/>
            </a:solidFill>
            <a:prstDash val="solid"/>
          </a:ln>
        </c:spPr>
        <c:txPr>
          <a:bodyPr xmlns:a="http://schemas.openxmlformats.org/drawingml/2006/main" anchorCtr="1"/>
          <a:lstStyle xmlns:a="http://schemas.openxmlformats.org/drawingml/2006/main"/>
          <a:p xmlns:a="http://schemas.openxmlformats.org/drawingml/2006/main">
            <a:pPr>
              <a:defRPr sz="1200">
                <a:solidFill>
                  <a:srgbClr val="202B31"/>
                </a:solidFill>
                <a:latin typeface="DejaVu Sans"/>
                <a:ea typeface="DejaVu Sans"/>
                <a:cs typeface="DejaVu Sans"/>
              </a:defRPr>
            </a:pPr>
          </a:p>
        </c:txPr>
        <c:crossAx val="48672768"/>
      </c:catAx>
      <c:valAx>
        <c:axId val="48672768"/>
        <c:scaling>
          <c:orientation val="minMax"/>
        </c:scaling>
        <c:delete val="0"/>
        <c:axPos val="l"/>
        <c:majorGridlines>
          <c:spPr>
            <a:ln xmlns:a="http://schemas.openxmlformats.org/drawingml/2006/main" w="9525">
              <a:solidFill>
                <a:srgbClr val="D8DED4"/>
              </a:solidFill>
              <a:prstDash val="solid"/>
            </a:ln>
          </c:spPr>
        </c:majorGridlines>
        <c:numFmt formatCode="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125">
                <a:solidFill>
                  <a:srgbClr val="68747A"/>
                </a:solidFill>
                <a:latin typeface="DejaVu Sans"/>
                <a:ea typeface="DejaVu Sans"/>
                <a:cs typeface="DejaVu Sans"/>
              </a:defRPr>
            </a:pPr>
          </a:p>
        </c:txPr>
        <c:crossAx val="48650112"/>
        <c:crossBetween val="between"/>
      </c:valAx>
      <c:spPr>
        <a:noFill xmlns:a="http://schemas.openxmlformats.org/drawingml/2006/main"/>
      </c:spPr>
    </c:plotArea>
    <c:plotVisOnly val="1"/>
  </c:chart>
  <c:spPr>
    <a:noFill xmlns:a="http://schemas.openxmlformats.org/drawingml/2006/main"/>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8" name="">
            <a:extLst xmlns:a="http://schemas.openxmlformats.org/drawingml/2006/main">
              <a:ext uri="{FF2B5EF4-FFF2-40B4-BE49-F238E27FC236}">
                <a16:creationId xmlns:a16="http://schemas.microsoft.com/office/drawing/2014/main" id="{400BCFA4-D90A-4C92-96D0-08A8647CD97D}"/>
              </a:ext>
            </a:extLst>
          </p:cNvPr>
          <p:cNvSpPr>
            <a:spLocks xmlns:a="http://schemas.openxmlformats.org/drawingml/2006/main" noGrp="1"/>
          </p:cNvSpPr>
          <p:nvPr/>
        </p:nvSpPr>
        <p:spPr>
          <a:xfrm xmlns:a="http://schemas.openxmlformats.org/drawingml/2006/main">
            <a:off x="0" y="0"/>
            <a:ext cx="228600" cy="6858000"/>
          </a:xfrm>
          <a:prstGeom xmlns:a="http://schemas.openxmlformats.org/drawingml/2006/main" prst="rect">
            <a:avLst/>
          </a:prstGeom>
          <a:solidFill xmlns:a="http://schemas.openxmlformats.org/drawingml/2006/main">
            <a:srgbClr val="ED7153"/>
          </a:solidFill>
          <a:ln xmlns:a="http://schemas.openxmlformats.org/drawingml/2006/main" w="0">
            <a:noFill/>
            <a:prstDash val="solid"/>
          </a:ln>
        </p:spPr>
      </p:sp>
      <p:sp>
        <p:nvSpPr>
          <p:cNvPr id="2" name="">
            <a:extLst xmlns:a="http://schemas.openxmlformats.org/drawingml/2006/main">
              <a:ext uri="{FF2B5EF4-FFF2-40B4-BE49-F238E27FC236}">
                <a16:creationId xmlns:a16="http://schemas.microsoft.com/office/drawing/2014/main" id="{11D4765D-DA3B-4CD8-87B8-AC2E4C1680B9}"/>
              </a:ext>
            </a:extLst>
          </p:cNvPr>
          <p:cNvSpPr>
            <a:spLocks xmlns:a="http://schemas.openxmlformats.org/drawingml/2006/main" noGrp="1"/>
          </p:cNvSpPr>
          <p:nvPr/>
        </p:nvSpPr>
        <p:spPr>
          <a:xfrm xmlns:a="http://schemas.openxmlformats.org/drawingml/2006/main">
            <a:off x="619125" y="685800"/>
            <a:ext cx="5905500" cy="342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350" b="1">
                <a:solidFill>
                  <a:srgbClr val="426D5A"/>
                </a:solidFill>
                <a:latin typeface="DejaVu Sans"/>
                <a:ea typeface="DejaVu Sans"/>
                <a:cs typeface="DejaVu Sans"/>
              </a:defRPr>
            </a:defPPr>
            <a:lvl1pPr>
              <a:defRPr sz="1350" b="1">
                <a:solidFill>
                  <a:srgbClr val="426D5A"/>
                </a:solidFill>
                <a:latin typeface="DejaVu Sans"/>
                <a:ea typeface="DejaVu Sans"/>
                <a:cs typeface="DejaVu Sans"/>
              </a:defRPr>
            </a:lvl1pPr>
            <a:lvl2pPr>
              <a:defRPr sz="1350" b="1">
                <a:solidFill>
                  <a:srgbClr val="426D5A"/>
                </a:solidFill>
                <a:latin typeface="DejaVu Sans"/>
                <a:ea typeface="DejaVu Sans"/>
                <a:cs typeface="DejaVu Sans"/>
              </a:defRPr>
            </a:lvl2pPr>
            <a:lvl3pPr>
              <a:defRPr sz="1350" b="1">
                <a:solidFill>
                  <a:srgbClr val="426D5A"/>
                </a:solidFill>
                <a:latin typeface="DejaVu Sans"/>
                <a:ea typeface="DejaVu Sans"/>
                <a:cs typeface="DejaVu Sans"/>
              </a:defRPr>
            </a:lvl3pPr>
            <a:lvl4pPr>
              <a:defRPr sz="1350" b="1">
                <a:solidFill>
                  <a:srgbClr val="426D5A"/>
                </a:solidFill>
                <a:latin typeface="DejaVu Sans"/>
                <a:ea typeface="DejaVu Sans"/>
                <a:cs typeface="DejaVu Sans"/>
              </a:defRPr>
            </a:lvl4pPr>
            <a:lvl5pPr>
              <a:defRPr sz="1350" b="1">
                <a:solidFill>
                  <a:srgbClr val="426D5A"/>
                </a:solidFill>
                <a:latin typeface="DejaVu Sans"/>
                <a:ea typeface="DejaVu Sans"/>
                <a:cs typeface="DejaVu Sans"/>
              </a:defRPr>
            </a:lvl5pPr>
            <a:lvl6pPr>
              <a:defRPr sz="1350" b="1">
                <a:solidFill>
                  <a:srgbClr val="426D5A"/>
                </a:solidFill>
                <a:latin typeface="DejaVu Sans"/>
                <a:ea typeface="DejaVu Sans"/>
                <a:cs typeface="DejaVu Sans"/>
              </a:defRPr>
            </a:lvl6pPr>
            <a:lvl7pPr>
              <a:defRPr sz="1350" b="1">
                <a:solidFill>
                  <a:srgbClr val="426D5A"/>
                </a:solidFill>
                <a:latin typeface="DejaVu Sans"/>
                <a:ea typeface="DejaVu Sans"/>
                <a:cs typeface="DejaVu Sans"/>
              </a:defRPr>
            </a:lvl7pPr>
            <a:lvl8pPr>
              <a:defRPr sz="1350" b="1">
                <a:solidFill>
                  <a:srgbClr val="426D5A"/>
                </a:solidFill>
                <a:latin typeface="DejaVu Sans"/>
                <a:ea typeface="DejaVu Sans"/>
                <a:cs typeface="DejaVu Sans"/>
              </a:defRPr>
            </a:lvl8pPr>
            <a:lvl9pPr>
              <a:defRPr sz="1350" b="1">
                <a:solidFill>
                  <a:srgbClr val="426D5A"/>
                </a:solidFill>
                <a:latin typeface="DejaVu Sans"/>
                <a:ea typeface="DejaVu Sans"/>
                <a:cs typeface="DejaVu Sans"/>
              </a:defRPr>
            </a:lvl9pPr>
          </a:lstStyle>
          <a:p xmlns:a="http://schemas.openxmlformats.org/drawingml/2006/main">
            <a:pPr>
              <a:defRPr sz="1350" b="1">
                <a:solidFill>
                  <a:srgbClr val="426D5A"/>
                </a:solidFill>
                <a:latin typeface="DejaVu Sans"/>
                <a:ea typeface="DejaVu Sans"/>
                <a:cs typeface="DejaVu Sans"/>
              </a:defRPr>
            </a:pPr>
            <a:r>
              <a:rPr sz="1350" b="1">
                <a:solidFill>
                  <a:srgbClr val="426D5A"/>
                </a:solidFill>
                <a:latin typeface="DejaVu Sans"/>
                <a:ea typeface="DejaVu Sans"/>
                <a:cs typeface="DejaVu Sans"/>
              </a:rPr>
              <a:t>DAYBREAK CAFÉ</a:t>
            </a:r>
          </a:p>
        </p:txBody>
      </p:sp>
      <p:sp>
        <p:nvSpPr>
          <p:cNvPr id="3" name="">
            <a:extLst xmlns:a="http://schemas.openxmlformats.org/drawingml/2006/main">
              <a:ext uri="{FF2B5EF4-FFF2-40B4-BE49-F238E27FC236}">
                <a16:creationId xmlns:a16="http://schemas.microsoft.com/office/drawing/2014/main" id="{8ADDB9C6-2CE5-461A-9533-C05DFC943A66}"/>
              </a:ext>
            </a:extLst>
          </p:cNvPr>
          <p:cNvSpPr>
            <a:spLocks xmlns:a="http://schemas.openxmlformats.org/drawingml/2006/main" noGrp="1"/>
          </p:cNvSpPr>
          <p:nvPr/>
        </p:nvSpPr>
        <p:spPr>
          <a:xfrm xmlns:a="http://schemas.openxmlformats.org/drawingml/2006/main">
            <a:off x="590550" y="1562100"/>
            <a:ext cx="6286500" cy="2000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5250" b="1">
                <a:solidFill>
                  <a:srgbClr val="202B31"/>
                </a:solidFill>
                <a:latin typeface="DejaVu Sans"/>
                <a:ea typeface="DejaVu Sans"/>
                <a:cs typeface="DejaVu Sans"/>
              </a:defRPr>
            </a:defPPr>
            <a:lvl1pPr>
              <a:defRPr sz="5250" b="1">
                <a:solidFill>
                  <a:srgbClr val="202B31"/>
                </a:solidFill>
                <a:latin typeface="DejaVu Sans"/>
                <a:ea typeface="DejaVu Sans"/>
                <a:cs typeface="DejaVu Sans"/>
              </a:defRPr>
            </a:lvl1pPr>
            <a:lvl2pPr>
              <a:defRPr sz="5250" b="1">
                <a:solidFill>
                  <a:srgbClr val="202B31"/>
                </a:solidFill>
                <a:latin typeface="DejaVu Sans"/>
                <a:ea typeface="DejaVu Sans"/>
                <a:cs typeface="DejaVu Sans"/>
              </a:defRPr>
            </a:lvl2pPr>
            <a:lvl3pPr>
              <a:defRPr sz="5250" b="1">
                <a:solidFill>
                  <a:srgbClr val="202B31"/>
                </a:solidFill>
                <a:latin typeface="DejaVu Sans"/>
                <a:ea typeface="DejaVu Sans"/>
                <a:cs typeface="DejaVu Sans"/>
              </a:defRPr>
            </a:lvl3pPr>
            <a:lvl4pPr>
              <a:defRPr sz="5250" b="1">
                <a:solidFill>
                  <a:srgbClr val="202B31"/>
                </a:solidFill>
                <a:latin typeface="DejaVu Sans"/>
                <a:ea typeface="DejaVu Sans"/>
                <a:cs typeface="DejaVu Sans"/>
              </a:defRPr>
            </a:lvl4pPr>
            <a:lvl5pPr>
              <a:defRPr sz="5250" b="1">
                <a:solidFill>
                  <a:srgbClr val="202B31"/>
                </a:solidFill>
                <a:latin typeface="DejaVu Sans"/>
                <a:ea typeface="DejaVu Sans"/>
                <a:cs typeface="DejaVu Sans"/>
              </a:defRPr>
            </a:lvl5pPr>
            <a:lvl6pPr>
              <a:defRPr sz="5250" b="1">
                <a:solidFill>
                  <a:srgbClr val="202B31"/>
                </a:solidFill>
                <a:latin typeface="DejaVu Sans"/>
                <a:ea typeface="DejaVu Sans"/>
                <a:cs typeface="DejaVu Sans"/>
              </a:defRPr>
            </a:lvl6pPr>
            <a:lvl7pPr>
              <a:defRPr sz="5250" b="1">
                <a:solidFill>
                  <a:srgbClr val="202B31"/>
                </a:solidFill>
                <a:latin typeface="DejaVu Sans"/>
                <a:ea typeface="DejaVu Sans"/>
                <a:cs typeface="DejaVu Sans"/>
              </a:defRPr>
            </a:lvl7pPr>
            <a:lvl8pPr>
              <a:defRPr sz="5250" b="1">
                <a:solidFill>
                  <a:srgbClr val="202B31"/>
                </a:solidFill>
                <a:latin typeface="DejaVu Sans"/>
                <a:ea typeface="DejaVu Sans"/>
                <a:cs typeface="DejaVu Sans"/>
              </a:defRPr>
            </a:lvl8pPr>
            <a:lvl9pPr>
              <a:defRPr sz="5250" b="1">
                <a:solidFill>
                  <a:srgbClr val="202B31"/>
                </a:solidFill>
                <a:latin typeface="DejaVu Sans"/>
                <a:ea typeface="DejaVu Sans"/>
                <a:cs typeface="DejaVu Sans"/>
              </a:defRPr>
            </a:lvl9pPr>
          </a:lstStyle>
          <a:p xmlns:a="http://schemas.openxmlformats.org/drawingml/2006/main">
            <a:pPr>
              <a:defRPr sz="5250" b="1">
                <a:solidFill>
                  <a:srgbClr val="202B31"/>
                </a:solidFill>
                <a:latin typeface="DejaVu Sans"/>
                <a:ea typeface="DejaVu Sans"/>
                <a:cs typeface="DejaVu Sans"/>
              </a:defRPr>
            </a:pPr>
            <a:r>
              <a:rPr sz="5250" b="1">
                <a:solidFill>
                  <a:srgbClr val="202B31"/>
                </a:solidFill>
                <a:latin typeface="DejaVu Sans"/>
                <a:ea typeface="DejaVu Sans"/>
                <a:cs typeface="DejaVu Sans"/>
              </a:rPr>
              <a:t>The $4</a:t>
            </a:r>
          </a:p>
          <a:p xmlns:a="http://schemas.openxmlformats.org/drawingml/2006/main">
            <a:pPr>
              <a:defRPr sz="5250" b="1">
                <a:solidFill>
                  <a:srgbClr val="202B31"/>
                </a:solidFill>
                <a:latin typeface="DejaVu Sans"/>
                <a:ea typeface="DejaVu Sans"/>
                <a:cs typeface="DejaVu Sans"/>
              </a:defRPr>
            </a:pPr>
            <a:r>
              <a:rPr sz="5250" b="1">
                <a:solidFill>
                  <a:srgbClr val="202B31"/>
                </a:solidFill>
                <a:latin typeface="DejaVu Sans"/>
                <a:ea typeface="DejaVu Sans"/>
                <a:cs typeface="DejaVu Sans"/>
              </a:rPr>
              <a:t>lunch offer</a:t>
            </a:r>
          </a:p>
        </p:txBody>
      </p:sp>
      <p:sp>
        <p:nvSpPr>
          <p:cNvPr id="4" name="">
            <a:extLst xmlns:a="http://schemas.openxmlformats.org/drawingml/2006/main">
              <a:ext uri="{FF2B5EF4-FFF2-40B4-BE49-F238E27FC236}">
                <a16:creationId xmlns:a16="http://schemas.microsoft.com/office/drawing/2014/main" id="{2C20C9AB-8332-4FA3-A37B-981054E56A84}"/>
              </a:ext>
            </a:extLst>
          </p:cNvPr>
          <p:cNvSpPr>
            <a:spLocks xmlns:a="http://schemas.openxmlformats.org/drawingml/2006/main" noGrp="1"/>
          </p:cNvSpPr>
          <p:nvPr/>
        </p:nvSpPr>
        <p:spPr>
          <a:xfrm xmlns:a="http://schemas.openxmlformats.org/drawingml/2006/main">
            <a:off x="638175" y="3876675"/>
            <a:ext cx="5905500" cy="10953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325" b="0">
                <a:solidFill>
                  <a:srgbClr val="202B31"/>
                </a:solidFill>
                <a:latin typeface="DejaVu Sans"/>
                <a:ea typeface="DejaVu Sans"/>
                <a:cs typeface="DejaVu Sans"/>
              </a:defRPr>
            </a:defPPr>
            <a:lvl1pPr>
              <a:defRPr sz="2325" b="0">
                <a:solidFill>
                  <a:srgbClr val="202B31"/>
                </a:solidFill>
                <a:latin typeface="DejaVu Sans"/>
                <a:ea typeface="DejaVu Sans"/>
                <a:cs typeface="DejaVu Sans"/>
              </a:defRPr>
            </a:lvl1pPr>
            <a:lvl2pPr>
              <a:defRPr sz="2325" b="0">
                <a:solidFill>
                  <a:srgbClr val="202B31"/>
                </a:solidFill>
                <a:latin typeface="DejaVu Sans"/>
                <a:ea typeface="DejaVu Sans"/>
                <a:cs typeface="DejaVu Sans"/>
              </a:defRPr>
            </a:lvl2pPr>
            <a:lvl3pPr>
              <a:defRPr sz="2325" b="0">
                <a:solidFill>
                  <a:srgbClr val="202B31"/>
                </a:solidFill>
                <a:latin typeface="DejaVu Sans"/>
                <a:ea typeface="DejaVu Sans"/>
                <a:cs typeface="DejaVu Sans"/>
              </a:defRPr>
            </a:lvl3pPr>
            <a:lvl4pPr>
              <a:defRPr sz="2325" b="0">
                <a:solidFill>
                  <a:srgbClr val="202B31"/>
                </a:solidFill>
                <a:latin typeface="DejaVu Sans"/>
                <a:ea typeface="DejaVu Sans"/>
                <a:cs typeface="DejaVu Sans"/>
              </a:defRPr>
            </a:lvl4pPr>
            <a:lvl5pPr>
              <a:defRPr sz="2325" b="0">
                <a:solidFill>
                  <a:srgbClr val="202B31"/>
                </a:solidFill>
                <a:latin typeface="DejaVu Sans"/>
                <a:ea typeface="DejaVu Sans"/>
                <a:cs typeface="DejaVu Sans"/>
              </a:defRPr>
            </a:lvl5pPr>
            <a:lvl6pPr>
              <a:defRPr sz="2325" b="0">
                <a:solidFill>
                  <a:srgbClr val="202B31"/>
                </a:solidFill>
                <a:latin typeface="DejaVu Sans"/>
                <a:ea typeface="DejaVu Sans"/>
                <a:cs typeface="DejaVu Sans"/>
              </a:defRPr>
            </a:lvl6pPr>
            <a:lvl7pPr>
              <a:defRPr sz="2325" b="0">
                <a:solidFill>
                  <a:srgbClr val="202B31"/>
                </a:solidFill>
                <a:latin typeface="DejaVu Sans"/>
                <a:ea typeface="DejaVu Sans"/>
                <a:cs typeface="DejaVu Sans"/>
              </a:defRPr>
            </a:lvl7pPr>
            <a:lvl8pPr>
              <a:defRPr sz="2325" b="0">
                <a:solidFill>
                  <a:srgbClr val="202B31"/>
                </a:solidFill>
                <a:latin typeface="DejaVu Sans"/>
                <a:ea typeface="DejaVu Sans"/>
                <a:cs typeface="DejaVu Sans"/>
              </a:defRPr>
            </a:lvl8pPr>
            <a:lvl9pPr>
              <a:defRPr sz="2325" b="0">
                <a:solidFill>
                  <a:srgbClr val="202B31"/>
                </a:solidFill>
                <a:latin typeface="DejaVu Sans"/>
                <a:ea typeface="DejaVu Sans"/>
                <a:cs typeface="DejaVu Sans"/>
              </a:defRPr>
            </a:lvl9pPr>
          </a:lstStyle>
          <a:p xmlns:a="http://schemas.openxmlformats.org/drawingml/2006/main">
            <a:pPr>
              <a:defRPr sz="2325" b="0">
                <a:solidFill>
                  <a:srgbClr val="202B31"/>
                </a:solidFill>
                <a:latin typeface="DejaVu Sans"/>
                <a:ea typeface="DejaVu Sans"/>
                <a:cs typeface="DejaVu Sans"/>
              </a:defRPr>
            </a:pPr>
            <a:r>
              <a:rPr sz="2325" b="0">
                <a:solidFill>
                  <a:srgbClr val="202B31"/>
                </a:solidFill>
                <a:latin typeface="DejaVu Sans"/>
                <a:ea typeface="DejaVu Sans"/>
                <a:cs typeface="DejaVu Sans"/>
              </a:rPr>
              <a:t>Can a busier lunch service</a:t>
            </a:r>
          </a:p>
          <a:p xmlns:a="http://schemas.openxmlformats.org/drawingml/2006/main">
            <a:pPr>
              <a:defRPr sz="2325" b="0">
                <a:solidFill>
                  <a:srgbClr val="202B31"/>
                </a:solidFill>
                <a:latin typeface="DejaVu Sans"/>
                <a:ea typeface="DejaVu Sans"/>
                <a:cs typeface="DejaVu Sans"/>
              </a:defRPr>
            </a:pPr>
            <a:r>
              <a:rPr sz="2325" b="0">
                <a:solidFill>
                  <a:srgbClr val="202B31"/>
                </a:solidFill>
                <a:latin typeface="DejaVu Sans"/>
                <a:ea typeface="DejaVu Sans"/>
                <a:cs typeface="DejaVu Sans"/>
              </a:rPr>
              <a:t>make the café better off?</a:t>
            </a:r>
          </a:p>
        </p:txBody>
      </p:sp>
      <p:sp>
        <p:nvSpPr>
          <p:cNvPr id="5" name="">
            <a:extLst xmlns:a="http://schemas.openxmlformats.org/drawingml/2006/main">
              <a:ext uri="{FF2B5EF4-FFF2-40B4-BE49-F238E27FC236}">
                <a16:creationId xmlns:a16="http://schemas.microsoft.com/office/drawing/2014/main" id="{999E3FA0-20E3-4B12-B9A5-A0F65E749BED}"/>
              </a:ext>
            </a:extLst>
          </p:cNvPr>
          <p:cNvSpPr>
            <a:spLocks xmlns:a="http://schemas.openxmlformats.org/drawingml/2006/main" noGrp="1"/>
          </p:cNvSpPr>
          <p:nvPr/>
        </p:nvSpPr>
        <p:spPr>
          <a:xfrm xmlns:a="http://schemas.openxmlformats.org/drawingml/2006/main">
            <a:off x="638175" y="5438775"/>
            <a:ext cx="6096000" cy="5524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426D5A"/>
                </a:solidFill>
                <a:latin typeface="DejaVu Sans"/>
                <a:ea typeface="DejaVu Sans"/>
                <a:cs typeface="DejaVu Sans"/>
              </a:defRPr>
            </a:defPPr>
            <a:lvl1pPr>
              <a:defRPr sz="1500" b="0">
                <a:solidFill>
                  <a:srgbClr val="426D5A"/>
                </a:solidFill>
                <a:latin typeface="DejaVu Sans"/>
                <a:ea typeface="DejaVu Sans"/>
                <a:cs typeface="DejaVu Sans"/>
              </a:defRPr>
            </a:lvl1pPr>
            <a:lvl2pPr>
              <a:defRPr sz="1500" b="0">
                <a:solidFill>
                  <a:srgbClr val="426D5A"/>
                </a:solidFill>
                <a:latin typeface="DejaVu Sans"/>
                <a:ea typeface="DejaVu Sans"/>
                <a:cs typeface="DejaVu Sans"/>
              </a:defRPr>
            </a:lvl2pPr>
            <a:lvl3pPr>
              <a:defRPr sz="1500" b="0">
                <a:solidFill>
                  <a:srgbClr val="426D5A"/>
                </a:solidFill>
                <a:latin typeface="DejaVu Sans"/>
                <a:ea typeface="DejaVu Sans"/>
                <a:cs typeface="DejaVu Sans"/>
              </a:defRPr>
            </a:lvl3pPr>
            <a:lvl4pPr>
              <a:defRPr sz="1500" b="0">
                <a:solidFill>
                  <a:srgbClr val="426D5A"/>
                </a:solidFill>
                <a:latin typeface="DejaVu Sans"/>
                <a:ea typeface="DejaVu Sans"/>
                <a:cs typeface="DejaVu Sans"/>
              </a:defRPr>
            </a:lvl4pPr>
            <a:lvl5pPr>
              <a:defRPr sz="1500" b="0">
                <a:solidFill>
                  <a:srgbClr val="426D5A"/>
                </a:solidFill>
                <a:latin typeface="DejaVu Sans"/>
                <a:ea typeface="DejaVu Sans"/>
                <a:cs typeface="DejaVu Sans"/>
              </a:defRPr>
            </a:lvl5pPr>
            <a:lvl6pPr>
              <a:defRPr sz="1500" b="0">
                <a:solidFill>
                  <a:srgbClr val="426D5A"/>
                </a:solidFill>
                <a:latin typeface="DejaVu Sans"/>
                <a:ea typeface="DejaVu Sans"/>
                <a:cs typeface="DejaVu Sans"/>
              </a:defRPr>
            </a:lvl6pPr>
            <a:lvl7pPr>
              <a:defRPr sz="1500" b="0">
                <a:solidFill>
                  <a:srgbClr val="426D5A"/>
                </a:solidFill>
                <a:latin typeface="DejaVu Sans"/>
                <a:ea typeface="DejaVu Sans"/>
                <a:cs typeface="DejaVu Sans"/>
              </a:defRPr>
            </a:lvl7pPr>
            <a:lvl8pPr>
              <a:defRPr sz="1500" b="0">
                <a:solidFill>
                  <a:srgbClr val="426D5A"/>
                </a:solidFill>
                <a:latin typeface="DejaVu Sans"/>
                <a:ea typeface="DejaVu Sans"/>
                <a:cs typeface="DejaVu Sans"/>
              </a:defRPr>
            </a:lvl8pPr>
            <a:lvl9pPr>
              <a:defRPr sz="1500" b="0">
                <a:solidFill>
                  <a:srgbClr val="426D5A"/>
                </a:solidFill>
                <a:latin typeface="DejaVu Sans"/>
                <a:ea typeface="DejaVu Sans"/>
                <a:cs typeface="DejaVu Sans"/>
              </a:defRPr>
            </a:lvl9pPr>
          </a:lstStyle>
          <a:p xmlns:a="http://schemas.openxmlformats.org/drawingml/2006/main">
            <a:pPr>
              <a:defRPr sz="1500" b="0">
                <a:solidFill>
                  <a:srgbClr val="426D5A"/>
                </a:solidFill>
                <a:latin typeface="DejaVu Sans"/>
                <a:ea typeface="DejaVu Sans"/>
                <a:cs typeface="DejaVu Sans"/>
              </a:defRPr>
            </a:pPr>
            <a:r>
              <a:rPr sz="1500" b="0">
                <a:solidFill>
                  <a:srgbClr val="426D5A"/>
                </a:solidFill>
                <a:latin typeface="DejaVu Sans"/>
                <a:ea typeface="DejaVu Sans"/>
                <a:cs typeface="DejaVu Sans"/>
              </a:rPr>
              <a:t>Commercial assessment for a four-week trial</a:t>
            </a:r>
          </a:p>
        </p:txBody>
      </p:sp>
      <p:sp>
        <p:nvSpPr>
          <p:cNvPr id="6" name="">
            <a:extLst xmlns:a="http://schemas.openxmlformats.org/drawingml/2006/main">
              <a:ext uri="{FF2B5EF4-FFF2-40B4-BE49-F238E27FC236}">
                <a16:creationId xmlns:a16="http://schemas.microsoft.com/office/drawing/2014/main" id="{E1A279A6-5D9D-40B9-9390-7A433A1F069E}"/>
              </a:ext>
            </a:extLst>
          </p:cNvPr>
          <p:cNvSpPr>
            <a:spLocks xmlns:a="http://schemas.openxmlformats.org/drawingml/2006/main" noGrp="1"/>
          </p:cNvSpPr>
          <p:nvPr/>
        </p:nvSpPr>
        <p:spPr>
          <a:xfrm xmlns:a="http://schemas.openxmlformats.org/drawingml/2006/main">
            <a:off x="638175" y="6372225"/>
            <a:ext cx="10668000" cy="266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975" b="0">
                <a:solidFill>
                  <a:srgbClr val="68747A"/>
                </a:solidFill>
                <a:latin typeface="DejaVu Sans"/>
                <a:ea typeface="DejaVu Sans"/>
                <a:cs typeface="DejaVu Sans"/>
              </a:defRPr>
            </a:defPPr>
            <a:lvl1pPr>
              <a:defRPr sz="975" b="0">
                <a:solidFill>
                  <a:srgbClr val="68747A"/>
                </a:solidFill>
                <a:latin typeface="DejaVu Sans"/>
                <a:ea typeface="DejaVu Sans"/>
                <a:cs typeface="DejaVu Sans"/>
              </a:defRPr>
            </a:lvl1pPr>
            <a:lvl2pPr>
              <a:defRPr sz="975" b="0">
                <a:solidFill>
                  <a:srgbClr val="68747A"/>
                </a:solidFill>
                <a:latin typeface="DejaVu Sans"/>
                <a:ea typeface="DejaVu Sans"/>
                <a:cs typeface="DejaVu Sans"/>
              </a:defRPr>
            </a:lvl2pPr>
            <a:lvl3pPr>
              <a:defRPr sz="975" b="0">
                <a:solidFill>
                  <a:srgbClr val="68747A"/>
                </a:solidFill>
                <a:latin typeface="DejaVu Sans"/>
                <a:ea typeface="DejaVu Sans"/>
                <a:cs typeface="DejaVu Sans"/>
              </a:defRPr>
            </a:lvl3pPr>
            <a:lvl4pPr>
              <a:defRPr sz="975" b="0">
                <a:solidFill>
                  <a:srgbClr val="68747A"/>
                </a:solidFill>
                <a:latin typeface="DejaVu Sans"/>
                <a:ea typeface="DejaVu Sans"/>
                <a:cs typeface="DejaVu Sans"/>
              </a:defRPr>
            </a:lvl4pPr>
            <a:lvl5pPr>
              <a:defRPr sz="975" b="0">
                <a:solidFill>
                  <a:srgbClr val="68747A"/>
                </a:solidFill>
                <a:latin typeface="DejaVu Sans"/>
                <a:ea typeface="DejaVu Sans"/>
                <a:cs typeface="DejaVu Sans"/>
              </a:defRPr>
            </a:lvl5pPr>
            <a:lvl6pPr>
              <a:defRPr sz="975" b="0">
                <a:solidFill>
                  <a:srgbClr val="68747A"/>
                </a:solidFill>
                <a:latin typeface="DejaVu Sans"/>
                <a:ea typeface="DejaVu Sans"/>
                <a:cs typeface="DejaVu Sans"/>
              </a:defRPr>
            </a:lvl6pPr>
            <a:lvl7pPr>
              <a:defRPr sz="975" b="0">
                <a:solidFill>
                  <a:srgbClr val="68747A"/>
                </a:solidFill>
                <a:latin typeface="DejaVu Sans"/>
                <a:ea typeface="DejaVu Sans"/>
                <a:cs typeface="DejaVu Sans"/>
              </a:defRPr>
            </a:lvl7pPr>
            <a:lvl8pPr>
              <a:defRPr sz="975" b="0">
                <a:solidFill>
                  <a:srgbClr val="68747A"/>
                </a:solidFill>
                <a:latin typeface="DejaVu Sans"/>
                <a:ea typeface="DejaVu Sans"/>
                <a:cs typeface="DejaVu Sans"/>
              </a:defRPr>
            </a:lvl8pPr>
            <a:lvl9pPr>
              <a:defRPr sz="975" b="0">
                <a:solidFill>
                  <a:srgbClr val="68747A"/>
                </a:solidFill>
                <a:latin typeface="DejaVu Sans"/>
                <a:ea typeface="DejaVu Sans"/>
                <a:cs typeface="DejaVu Sans"/>
              </a:defRPr>
            </a:lvl9pPr>
          </a:lstStyle>
          <a:p xmlns:a="http://schemas.openxmlformats.org/drawingml/2006/main">
            <a:pPr>
              <a:defRPr sz="975" b="0">
                <a:solidFill>
                  <a:srgbClr val="68747A"/>
                </a:solidFill>
                <a:latin typeface="DejaVu Sans"/>
                <a:ea typeface="DejaVu Sans"/>
                <a:cs typeface="DejaVu Sans"/>
              </a:defRPr>
            </a:pPr>
            <a:r>
              <a:rPr sz="975" b="0">
                <a:solidFill>
                  <a:srgbClr val="68747A"/>
                </a:solidFill>
                <a:latin typeface="DejaVu Sans"/>
                <a:ea typeface="DejaVu Sans"/>
                <a:cs typeface="DejaVu Sans"/>
              </a:rPr>
              <a:t>Briefwork Studio / Fictional case. All figures are assumptions in USD.</a:t>
            </a:r>
          </a:p>
        </p:txBody>
      </p:sp>
      <p:pic>
        <p:nvPicPr>
          <p:cNvPr id="7" name="">
            <a:extLst xmlns:a="http://schemas.openxmlformats.org/drawingml/2006/main">
              <a:ext uri="{FF2B5EF4-FFF2-40B4-BE49-F238E27FC236}">
                <a16:creationId xmlns:a16="http://schemas.microsoft.com/office/drawing/2014/main" id="{71B02E88-EC15-4FB3-843C-B964734B75A7}"/>
              </a:ext>
            </a:extLst>
          </p:cNvPr>
          <p:cNvPicPr>
            <a:picLocks xmlns:a="http://schemas.openxmlformats.org/drawingml/2006/main" noChangeAspect="1"/>
          </p:cNvPicPr>
          <p:nvPr/>
        </p:nvPicPr>
        <p:blipFill>
          <a:blip xmlns:r="http://schemas.openxmlformats.org/officeDocument/2006/relationships" xmlns:a="http://schemas.openxmlformats.org/drawingml/2006/main" r:embed="R89422c0d92d841ab"/>
          <a:stretch xmlns:a="http://schemas.openxmlformats.org/drawingml/2006/main"/>
        </p:blipFill>
        <p:spPr>
          <a:xfrm xmlns:a="http://schemas.openxmlformats.org/drawingml/2006/main">
            <a:off x="7058025" y="1901103"/>
            <a:ext cx="4476750" cy="3255818"/>
          </a:xfrm>
          <a:prstGeom xmlns:a="http://schemas.openxmlformats.org/drawingml/2006/main" prst="rect">
            <a:avLst/>
          </a:prstGeom>
        </p:spPr>
      </p:pic>
    </p:spTree>
    <p:extLst>
      <p:ext uri="{BB962C8B-B14F-4D97-AF65-F5344CB8AC3E}">
        <p14:creationId xmlns:p14="http://schemas.microsoft.com/office/powerpoint/2010/main" val="1630590659"/>
      </p:ext>
    </p:extLst>
  </p:cSld>
</p:sld>
</file>

<file path=ppt/slides/slide2.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1C4A86C3-1D51-4F6A-9AA4-3ECAED6972F5}"/>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The base case ends the trial $28 below break-even</a:t>
            </a:r>
          </a:p>
        </p:txBody>
      </p:sp>
      <p:sp>
        <p:nvSpPr>
          <p:cNvPr id="2" name="">
            <a:extLst xmlns:a="http://schemas.openxmlformats.org/drawingml/2006/main">
              <a:ext uri="{FF2B5EF4-FFF2-40B4-BE49-F238E27FC236}">
                <a16:creationId xmlns:a16="http://schemas.microsoft.com/office/drawing/2014/main" id="{98FB1DFD-2961-4017-A4FB-311EF98E4EB1}"/>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140 lunch offers sold. Forty replace orders that existing customers would have made.</a:t>
            </a:r>
          </a:p>
        </p:txBody>
      </p:sp>
      <p:sp>
        <p:nvSpPr>
          <p:cNvPr id="3" name="">
            <a:extLst xmlns:a="http://schemas.openxmlformats.org/drawingml/2006/main">
              <a:ext uri="{FF2B5EF4-FFF2-40B4-BE49-F238E27FC236}">
                <a16:creationId xmlns:a16="http://schemas.microsoft.com/office/drawing/2014/main" id="{C8189D3B-B7BD-492C-8750-155651F6DFB4}"/>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C5ABE84A-0347-45B4-86C6-F24D2B9A4D6E}"/>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CA7A4DFE-DF10-42E8-8565-EAF88EFBB0D2}"/>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02</a:t>
            </a:r>
          </a:p>
        </p:txBody>
      </p:sp>
      <p:sp>
        <p:nvSpPr>
          <p:cNvPr id="6" name="">
            <a:extLst xmlns:a="http://schemas.openxmlformats.org/drawingml/2006/main">
              <a:ext uri="{FF2B5EF4-FFF2-40B4-BE49-F238E27FC236}">
                <a16:creationId xmlns:a16="http://schemas.microsoft.com/office/drawing/2014/main" id="{ECD7FF6C-8506-4030-A223-75E6089D7548}"/>
              </a:ext>
            </a:extLst>
          </p:cNvPr>
          <p:cNvSpPr>
            <a:spLocks xmlns:a="http://schemas.openxmlformats.org/drawingml/2006/main" noGrp="1"/>
          </p:cNvSpPr>
          <p:nvPr/>
        </p:nvSpPr>
        <p:spPr>
          <a:xfrm xmlns:a="http://schemas.openxmlformats.org/drawingml/2006/main">
            <a:off x="685800" y="2257425"/>
            <a:ext cx="476250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6225" b="1">
                <a:solidFill>
                  <a:srgbClr val="426D5A"/>
                </a:solidFill>
                <a:latin typeface="DejaVu Sans"/>
                <a:ea typeface="DejaVu Sans"/>
                <a:cs typeface="DejaVu Sans"/>
              </a:defRPr>
            </a:defPPr>
            <a:lvl1pPr>
              <a:defRPr sz="6225" b="1">
                <a:solidFill>
                  <a:srgbClr val="426D5A"/>
                </a:solidFill>
                <a:latin typeface="DejaVu Sans"/>
                <a:ea typeface="DejaVu Sans"/>
                <a:cs typeface="DejaVu Sans"/>
              </a:defRPr>
            </a:lvl1pPr>
            <a:lvl2pPr>
              <a:defRPr sz="6225" b="1">
                <a:solidFill>
                  <a:srgbClr val="426D5A"/>
                </a:solidFill>
                <a:latin typeface="DejaVu Sans"/>
                <a:ea typeface="DejaVu Sans"/>
                <a:cs typeface="DejaVu Sans"/>
              </a:defRPr>
            </a:lvl2pPr>
            <a:lvl3pPr>
              <a:defRPr sz="6225" b="1">
                <a:solidFill>
                  <a:srgbClr val="426D5A"/>
                </a:solidFill>
                <a:latin typeface="DejaVu Sans"/>
                <a:ea typeface="DejaVu Sans"/>
                <a:cs typeface="DejaVu Sans"/>
              </a:defRPr>
            </a:lvl3pPr>
            <a:lvl4pPr>
              <a:defRPr sz="6225" b="1">
                <a:solidFill>
                  <a:srgbClr val="426D5A"/>
                </a:solidFill>
                <a:latin typeface="DejaVu Sans"/>
                <a:ea typeface="DejaVu Sans"/>
                <a:cs typeface="DejaVu Sans"/>
              </a:defRPr>
            </a:lvl4pPr>
            <a:lvl5pPr>
              <a:defRPr sz="6225" b="1">
                <a:solidFill>
                  <a:srgbClr val="426D5A"/>
                </a:solidFill>
                <a:latin typeface="DejaVu Sans"/>
                <a:ea typeface="DejaVu Sans"/>
                <a:cs typeface="DejaVu Sans"/>
              </a:defRPr>
            </a:lvl5pPr>
            <a:lvl6pPr>
              <a:defRPr sz="6225" b="1">
                <a:solidFill>
                  <a:srgbClr val="426D5A"/>
                </a:solidFill>
                <a:latin typeface="DejaVu Sans"/>
                <a:ea typeface="DejaVu Sans"/>
                <a:cs typeface="DejaVu Sans"/>
              </a:defRPr>
            </a:lvl6pPr>
            <a:lvl7pPr>
              <a:defRPr sz="6225" b="1">
                <a:solidFill>
                  <a:srgbClr val="426D5A"/>
                </a:solidFill>
                <a:latin typeface="DejaVu Sans"/>
                <a:ea typeface="DejaVu Sans"/>
                <a:cs typeface="DejaVu Sans"/>
              </a:defRPr>
            </a:lvl7pPr>
            <a:lvl8pPr>
              <a:defRPr sz="6225" b="1">
                <a:solidFill>
                  <a:srgbClr val="426D5A"/>
                </a:solidFill>
                <a:latin typeface="DejaVu Sans"/>
                <a:ea typeface="DejaVu Sans"/>
                <a:cs typeface="DejaVu Sans"/>
              </a:defRPr>
            </a:lvl8pPr>
            <a:lvl9pPr>
              <a:defRPr sz="6225" b="1">
                <a:solidFill>
                  <a:srgbClr val="426D5A"/>
                </a:solidFill>
                <a:latin typeface="DejaVu Sans"/>
                <a:ea typeface="DejaVu Sans"/>
                <a:cs typeface="DejaVu Sans"/>
              </a:defRPr>
            </a:lvl9pPr>
          </a:lstStyle>
          <a:p xmlns:a="http://schemas.openxmlformats.org/drawingml/2006/main">
            <a:pPr>
              <a:defRPr sz="6225" b="1">
                <a:solidFill>
                  <a:srgbClr val="426D5A"/>
                </a:solidFill>
                <a:latin typeface="DejaVu Sans"/>
                <a:ea typeface="DejaVu Sans"/>
                <a:cs typeface="DejaVu Sans"/>
              </a:defRPr>
            </a:pPr>
            <a:r>
              <a:rPr sz="6225" b="1">
                <a:solidFill>
                  <a:srgbClr val="426D5A"/>
                </a:solidFill>
                <a:latin typeface="DejaVu Sans"/>
                <a:ea typeface="DejaVu Sans"/>
                <a:cs typeface="DejaVu Sans"/>
              </a:rPr>
              <a:t>$560</a:t>
            </a:r>
          </a:p>
        </p:txBody>
      </p:sp>
      <p:sp>
        <p:nvSpPr>
          <p:cNvPr id="7" name="">
            <a:extLst xmlns:a="http://schemas.openxmlformats.org/drawingml/2006/main">
              <a:ext uri="{FF2B5EF4-FFF2-40B4-BE49-F238E27FC236}">
                <a16:creationId xmlns:a16="http://schemas.microsoft.com/office/drawing/2014/main" id="{7A57851D-ED8B-40CB-B1FB-DDCE10BDD654}"/>
              </a:ext>
            </a:extLst>
          </p:cNvPr>
          <p:cNvSpPr>
            <a:spLocks xmlns:a="http://schemas.openxmlformats.org/drawingml/2006/main" noGrp="1"/>
          </p:cNvSpPr>
          <p:nvPr/>
        </p:nvSpPr>
        <p:spPr>
          <a:xfrm xmlns:a="http://schemas.openxmlformats.org/drawingml/2006/main">
            <a:off x="742950" y="3429000"/>
            <a:ext cx="457200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202B31"/>
                </a:solidFill>
                <a:latin typeface="DejaVu Sans"/>
                <a:ea typeface="DejaVu Sans"/>
                <a:cs typeface="DejaVu Sans"/>
              </a:defRPr>
            </a:defPPr>
            <a:lvl1pPr>
              <a:defRPr sz="1875" b="0">
                <a:solidFill>
                  <a:srgbClr val="202B31"/>
                </a:solidFill>
                <a:latin typeface="DejaVu Sans"/>
                <a:ea typeface="DejaVu Sans"/>
                <a:cs typeface="DejaVu Sans"/>
              </a:defRPr>
            </a:lvl1pPr>
            <a:lvl2pPr>
              <a:defRPr sz="1875" b="0">
                <a:solidFill>
                  <a:srgbClr val="202B31"/>
                </a:solidFill>
                <a:latin typeface="DejaVu Sans"/>
                <a:ea typeface="DejaVu Sans"/>
                <a:cs typeface="DejaVu Sans"/>
              </a:defRPr>
            </a:lvl2pPr>
            <a:lvl3pPr>
              <a:defRPr sz="1875" b="0">
                <a:solidFill>
                  <a:srgbClr val="202B31"/>
                </a:solidFill>
                <a:latin typeface="DejaVu Sans"/>
                <a:ea typeface="DejaVu Sans"/>
                <a:cs typeface="DejaVu Sans"/>
              </a:defRPr>
            </a:lvl3pPr>
            <a:lvl4pPr>
              <a:defRPr sz="1875" b="0">
                <a:solidFill>
                  <a:srgbClr val="202B31"/>
                </a:solidFill>
                <a:latin typeface="DejaVu Sans"/>
                <a:ea typeface="DejaVu Sans"/>
                <a:cs typeface="DejaVu Sans"/>
              </a:defRPr>
            </a:lvl4pPr>
            <a:lvl5pPr>
              <a:defRPr sz="1875" b="0">
                <a:solidFill>
                  <a:srgbClr val="202B31"/>
                </a:solidFill>
                <a:latin typeface="DejaVu Sans"/>
                <a:ea typeface="DejaVu Sans"/>
                <a:cs typeface="DejaVu Sans"/>
              </a:defRPr>
            </a:lvl5pPr>
            <a:lvl6pPr>
              <a:defRPr sz="1875" b="0">
                <a:solidFill>
                  <a:srgbClr val="202B31"/>
                </a:solidFill>
                <a:latin typeface="DejaVu Sans"/>
                <a:ea typeface="DejaVu Sans"/>
                <a:cs typeface="DejaVu Sans"/>
              </a:defRPr>
            </a:lvl6pPr>
            <a:lvl7pPr>
              <a:defRPr sz="1875" b="0">
                <a:solidFill>
                  <a:srgbClr val="202B31"/>
                </a:solidFill>
                <a:latin typeface="DejaVu Sans"/>
                <a:ea typeface="DejaVu Sans"/>
                <a:cs typeface="DejaVu Sans"/>
              </a:defRPr>
            </a:lvl7pPr>
            <a:lvl8pPr>
              <a:defRPr sz="1875" b="0">
                <a:solidFill>
                  <a:srgbClr val="202B31"/>
                </a:solidFill>
                <a:latin typeface="DejaVu Sans"/>
                <a:ea typeface="DejaVu Sans"/>
                <a:cs typeface="DejaVu Sans"/>
              </a:defRPr>
            </a:lvl8pPr>
            <a:lvl9pPr>
              <a:defRPr sz="1875" b="0">
                <a:solidFill>
                  <a:srgbClr val="202B31"/>
                </a:solidFill>
                <a:latin typeface="DejaVu Sans"/>
                <a:ea typeface="DejaVu Sans"/>
                <a:cs typeface="DejaVu Sans"/>
              </a:defRPr>
            </a:lvl9pPr>
          </a:lstStyle>
          <a:p xmlns:a="http://schemas.openxmlformats.org/drawingml/2006/main">
            <a:pPr>
              <a:defRPr sz="1875" b="0">
                <a:solidFill>
                  <a:srgbClr val="202B31"/>
                </a:solidFill>
                <a:latin typeface="DejaVu Sans"/>
                <a:ea typeface="DejaVu Sans"/>
                <a:cs typeface="DejaVu Sans"/>
              </a:defRPr>
            </a:pPr>
            <a:r>
              <a:rPr sz="1875" b="0">
                <a:solidFill>
                  <a:srgbClr val="202B31"/>
                </a:solidFill>
                <a:latin typeface="DejaVu Sans"/>
                <a:ea typeface="DejaVu Sans"/>
                <a:cs typeface="DejaVu Sans"/>
              </a:rPr>
              <a:t>sales through the till</a:t>
            </a:r>
          </a:p>
        </p:txBody>
      </p:sp>
      <p:sp>
        <p:nvSpPr>
          <p:cNvPr id="8" name="">
            <a:extLst xmlns:a="http://schemas.openxmlformats.org/drawingml/2006/main">
              <a:ext uri="{FF2B5EF4-FFF2-40B4-BE49-F238E27FC236}">
                <a16:creationId xmlns:a16="http://schemas.microsoft.com/office/drawing/2014/main" id="{39D6FDA5-7D56-4D9E-89F0-2A360169010C}"/>
              </a:ext>
            </a:extLst>
          </p:cNvPr>
          <p:cNvSpPr>
            <a:spLocks xmlns:a="http://schemas.openxmlformats.org/drawingml/2006/main" noGrp="1"/>
          </p:cNvSpPr>
          <p:nvPr/>
        </p:nvSpPr>
        <p:spPr>
          <a:xfrm xmlns:a="http://schemas.openxmlformats.org/drawingml/2006/main">
            <a:off x="6724650" y="2257425"/>
            <a:ext cx="4667250"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6225" b="1">
                <a:solidFill>
                  <a:srgbClr val="ED7153"/>
                </a:solidFill>
                <a:latin typeface="DejaVu Sans"/>
                <a:ea typeface="DejaVu Sans"/>
                <a:cs typeface="DejaVu Sans"/>
              </a:defRPr>
            </a:defPPr>
            <a:lvl1pPr>
              <a:defRPr sz="6225" b="1">
                <a:solidFill>
                  <a:srgbClr val="ED7153"/>
                </a:solidFill>
                <a:latin typeface="DejaVu Sans"/>
                <a:ea typeface="DejaVu Sans"/>
                <a:cs typeface="DejaVu Sans"/>
              </a:defRPr>
            </a:lvl1pPr>
            <a:lvl2pPr>
              <a:defRPr sz="6225" b="1">
                <a:solidFill>
                  <a:srgbClr val="ED7153"/>
                </a:solidFill>
                <a:latin typeface="DejaVu Sans"/>
                <a:ea typeface="DejaVu Sans"/>
                <a:cs typeface="DejaVu Sans"/>
              </a:defRPr>
            </a:lvl2pPr>
            <a:lvl3pPr>
              <a:defRPr sz="6225" b="1">
                <a:solidFill>
                  <a:srgbClr val="ED7153"/>
                </a:solidFill>
                <a:latin typeface="DejaVu Sans"/>
                <a:ea typeface="DejaVu Sans"/>
                <a:cs typeface="DejaVu Sans"/>
              </a:defRPr>
            </a:lvl3pPr>
            <a:lvl4pPr>
              <a:defRPr sz="6225" b="1">
                <a:solidFill>
                  <a:srgbClr val="ED7153"/>
                </a:solidFill>
                <a:latin typeface="DejaVu Sans"/>
                <a:ea typeface="DejaVu Sans"/>
                <a:cs typeface="DejaVu Sans"/>
              </a:defRPr>
            </a:lvl4pPr>
            <a:lvl5pPr>
              <a:defRPr sz="6225" b="1">
                <a:solidFill>
                  <a:srgbClr val="ED7153"/>
                </a:solidFill>
                <a:latin typeface="DejaVu Sans"/>
                <a:ea typeface="DejaVu Sans"/>
                <a:cs typeface="DejaVu Sans"/>
              </a:defRPr>
            </a:lvl5pPr>
            <a:lvl6pPr>
              <a:defRPr sz="6225" b="1">
                <a:solidFill>
                  <a:srgbClr val="ED7153"/>
                </a:solidFill>
                <a:latin typeface="DejaVu Sans"/>
                <a:ea typeface="DejaVu Sans"/>
                <a:cs typeface="DejaVu Sans"/>
              </a:defRPr>
            </a:lvl6pPr>
            <a:lvl7pPr>
              <a:defRPr sz="6225" b="1">
                <a:solidFill>
                  <a:srgbClr val="ED7153"/>
                </a:solidFill>
                <a:latin typeface="DejaVu Sans"/>
                <a:ea typeface="DejaVu Sans"/>
                <a:cs typeface="DejaVu Sans"/>
              </a:defRPr>
            </a:lvl7pPr>
            <a:lvl8pPr>
              <a:defRPr sz="6225" b="1">
                <a:solidFill>
                  <a:srgbClr val="ED7153"/>
                </a:solidFill>
                <a:latin typeface="DejaVu Sans"/>
                <a:ea typeface="DejaVu Sans"/>
                <a:cs typeface="DejaVu Sans"/>
              </a:defRPr>
            </a:lvl8pPr>
            <a:lvl9pPr>
              <a:defRPr sz="6225" b="1">
                <a:solidFill>
                  <a:srgbClr val="ED7153"/>
                </a:solidFill>
                <a:latin typeface="DejaVu Sans"/>
                <a:ea typeface="DejaVu Sans"/>
                <a:cs typeface="DejaVu Sans"/>
              </a:defRPr>
            </a:lvl9pPr>
          </a:lstStyle>
          <a:p xmlns:a="http://schemas.openxmlformats.org/drawingml/2006/main">
            <a:pPr>
              <a:defRPr sz="6225" b="1">
                <a:solidFill>
                  <a:srgbClr val="ED7153"/>
                </a:solidFill>
                <a:latin typeface="DejaVu Sans"/>
                <a:ea typeface="DejaVu Sans"/>
                <a:cs typeface="DejaVu Sans"/>
              </a:defRPr>
            </a:pPr>
            <a:r>
              <a:rPr sz="6225" b="1">
                <a:solidFill>
                  <a:srgbClr val="ED7153"/>
                </a:solidFill>
                <a:latin typeface="DejaVu Sans"/>
                <a:ea typeface="DejaVu Sans"/>
                <a:cs typeface="DejaVu Sans"/>
              </a:rPr>
              <a:t>−$28</a:t>
            </a:r>
          </a:p>
        </p:txBody>
      </p:sp>
      <p:sp>
        <p:nvSpPr>
          <p:cNvPr id="9" name="">
            <a:extLst xmlns:a="http://schemas.openxmlformats.org/drawingml/2006/main">
              <a:ext uri="{FF2B5EF4-FFF2-40B4-BE49-F238E27FC236}">
                <a16:creationId xmlns:a16="http://schemas.microsoft.com/office/drawing/2014/main" id="{7B64AFE2-E186-442F-8BCA-BBCA2676C14E}"/>
              </a:ext>
            </a:extLst>
          </p:cNvPr>
          <p:cNvSpPr>
            <a:spLocks xmlns:a="http://schemas.openxmlformats.org/drawingml/2006/main" noGrp="1"/>
          </p:cNvSpPr>
          <p:nvPr/>
        </p:nvSpPr>
        <p:spPr>
          <a:xfrm xmlns:a="http://schemas.openxmlformats.org/drawingml/2006/main">
            <a:off x="6781800" y="3429000"/>
            <a:ext cx="45243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202B31"/>
                </a:solidFill>
                <a:latin typeface="DejaVu Sans"/>
                <a:ea typeface="DejaVu Sans"/>
                <a:cs typeface="DejaVu Sans"/>
              </a:defRPr>
            </a:defPPr>
            <a:lvl1pPr>
              <a:defRPr sz="1875" b="0">
                <a:solidFill>
                  <a:srgbClr val="202B31"/>
                </a:solidFill>
                <a:latin typeface="DejaVu Sans"/>
                <a:ea typeface="DejaVu Sans"/>
                <a:cs typeface="DejaVu Sans"/>
              </a:defRPr>
            </a:lvl1pPr>
            <a:lvl2pPr>
              <a:defRPr sz="1875" b="0">
                <a:solidFill>
                  <a:srgbClr val="202B31"/>
                </a:solidFill>
                <a:latin typeface="DejaVu Sans"/>
                <a:ea typeface="DejaVu Sans"/>
                <a:cs typeface="DejaVu Sans"/>
              </a:defRPr>
            </a:lvl2pPr>
            <a:lvl3pPr>
              <a:defRPr sz="1875" b="0">
                <a:solidFill>
                  <a:srgbClr val="202B31"/>
                </a:solidFill>
                <a:latin typeface="DejaVu Sans"/>
                <a:ea typeface="DejaVu Sans"/>
                <a:cs typeface="DejaVu Sans"/>
              </a:defRPr>
            </a:lvl3pPr>
            <a:lvl4pPr>
              <a:defRPr sz="1875" b="0">
                <a:solidFill>
                  <a:srgbClr val="202B31"/>
                </a:solidFill>
                <a:latin typeface="DejaVu Sans"/>
                <a:ea typeface="DejaVu Sans"/>
                <a:cs typeface="DejaVu Sans"/>
              </a:defRPr>
            </a:lvl4pPr>
            <a:lvl5pPr>
              <a:defRPr sz="1875" b="0">
                <a:solidFill>
                  <a:srgbClr val="202B31"/>
                </a:solidFill>
                <a:latin typeface="DejaVu Sans"/>
                <a:ea typeface="DejaVu Sans"/>
                <a:cs typeface="DejaVu Sans"/>
              </a:defRPr>
            </a:lvl5pPr>
            <a:lvl6pPr>
              <a:defRPr sz="1875" b="0">
                <a:solidFill>
                  <a:srgbClr val="202B31"/>
                </a:solidFill>
                <a:latin typeface="DejaVu Sans"/>
                <a:ea typeface="DejaVu Sans"/>
                <a:cs typeface="DejaVu Sans"/>
              </a:defRPr>
            </a:lvl6pPr>
            <a:lvl7pPr>
              <a:defRPr sz="1875" b="0">
                <a:solidFill>
                  <a:srgbClr val="202B31"/>
                </a:solidFill>
                <a:latin typeface="DejaVu Sans"/>
                <a:ea typeface="DejaVu Sans"/>
                <a:cs typeface="DejaVu Sans"/>
              </a:defRPr>
            </a:lvl7pPr>
            <a:lvl8pPr>
              <a:defRPr sz="1875" b="0">
                <a:solidFill>
                  <a:srgbClr val="202B31"/>
                </a:solidFill>
                <a:latin typeface="DejaVu Sans"/>
                <a:ea typeface="DejaVu Sans"/>
                <a:cs typeface="DejaVu Sans"/>
              </a:defRPr>
            </a:lvl8pPr>
            <a:lvl9pPr>
              <a:defRPr sz="1875" b="0">
                <a:solidFill>
                  <a:srgbClr val="202B31"/>
                </a:solidFill>
                <a:latin typeface="DejaVu Sans"/>
                <a:ea typeface="DejaVu Sans"/>
                <a:cs typeface="DejaVu Sans"/>
              </a:defRPr>
            </a:lvl9pPr>
          </a:lstStyle>
          <a:p xmlns:a="http://schemas.openxmlformats.org/drawingml/2006/main">
            <a:pPr>
              <a:defRPr sz="1875" b="0">
                <a:solidFill>
                  <a:srgbClr val="202B31"/>
                </a:solidFill>
                <a:latin typeface="DejaVu Sans"/>
                <a:ea typeface="DejaVu Sans"/>
                <a:cs typeface="DejaVu Sans"/>
              </a:defRPr>
            </a:pPr>
            <a:r>
              <a:rPr sz="1875" b="0">
                <a:solidFill>
                  <a:srgbClr val="202B31"/>
                </a:solidFill>
                <a:latin typeface="DejaVu Sans"/>
                <a:ea typeface="DejaVu Sans"/>
                <a:cs typeface="DejaVu Sans"/>
              </a:rPr>
              <a:t>incremental contribution after launch costs</a:t>
            </a:r>
          </a:p>
        </p:txBody>
      </p:sp>
      <p:sp>
        <p:nvSpPr>
          <p:cNvPr id="10" name="">
            <a:extLst xmlns:a="http://schemas.openxmlformats.org/drawingml/2006/main">
              <a:ext uri="{FF2B5EF4-FFF2-40B4-BE49-F238E27FC236}">
                <a16:creationId xmlns:a16="http://schemas.microsoft.com/office/drawing/2014/main" id="{02CDCA95-3B56-41A5-BCDD-E1D6A6FF8135}"/>
              </a:ext>
            </a:extLst>
          </p:cNvPr>
          <p:cNvSpPr>
            <a:spLocks xmlns:a="http://schemas.openxmlformats.org/drawingml/2006/main" noGrp="1"/>
          </p:cNvSpPr>
          <p:nvPr/>
        </p:nvSpPr>
        <p:spPr>
          <a:xfrm xmlns:a="http://schemas.openxmlformats.org/drawingml/2006/main">
            <a:off x="695325" y="4591050"/>
            <a:ext cx="1076325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11" name="">
            <a:extLst xmlns:a="http://schemas.openxmlformats.org/drawingml/2006/main">
              <a:ext uri="{FF2B5EF4-FFF2-40B4-BE49-F238E27FC236}">
                <a16:creationId xmlns:a16="http://schemas.microsoft.com/office/drawing/2014/main" id="{1701C19C-6649-4FD6-8CBE-445E28AD358E}"/>
              </a:ext>
            </a:extLst>
          </p:cNvPr>
          <p:cNvSpPr>
            <a:spLocks xmlns:a="http://schemas.openxmlformats.org/drawingml/2006/main" noGrp="1"/>
          </p:cNvSpPr>
          <p:nvPr/>
        </p:nvSpPr>
        <p:spPr>
          <a:xfrm xmlns:a="http://schemas.openxmlformats.org/drawingml/2006/main">
            <a:off x="733425" y="4943475"/>
            <a:ext cx="10572750"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202B31"/>
                </a:solidFill>
                <a:latin typeface="DejaVu Sans"/>
                <a:ea typeface="DejaVu Sans"/>
                <a:cs typeface="DejaVu Sans"/>
              </a:defRPr>
            </a:defPPr>
            <a:lvl1pPr>
              <a:defRPr sz="1875" b="0">
                <a:solidFill>
                  <a:srgbClr val="202B31"/>
                </a:solidFill>
                <a:latin typeface="DejaVu Sans"/>
                <a:ea typeface="DejaVu Sans"/>
                <a:cs typeface="DejaVu Sans"/>
              </a:defRPr>
            </a:lvl1pPr>
            <a:lvl2pPr>
              <a:defRPr sz="1875" b="0">
                <a:solidFill>
                  <a:srgbClr val="202B31"/>
                </a:solidFill>
                <a:latin typeface="DejaVu Sans"/>
                <a:ea typeface="DejaVu Sans"/>
                <a:cs typeface="DejaVu Sans"/>
              </a:defRPr>
            </a:lvl2pPr>
            <a:lvl3pPr>
              <a:defRPr sz="1875" b="0">
                <a:solidFill>
                  <a:srgbClr val="202B31"/>
                </a:solidFill>
                <a:latin typeface="DejaVu Sans"/>
                <a:ea typeface="DejaVu Sans"/>
                <a:cs typeface="DejaVu Sans"/>
              </a:defRPr>
            </a:lvl3pPr>
            <a:lvl4pPr>
              <a:defRPr sz="1875" b="0">
                <a:solidFill>
                  <a:srgbClr val="202B31"/>
                </a:solidFill>
                <a:latin typeface="DejaVu Sans"/>
                <a:ea typeface="DejaVu Sans"/>
                <a:cs typeface="DejaVu Sans"/>
              </a:defRPr>
            </a:lvl4pPr>
            <a:lvl5pPr>
              <a:defRPr sz="1875" b="0">
                <a:solidFill>
                  <a:srgbClr val="202B31"/>
                </a:solidFill>
                <a:latin typeface="DejaVu Sans"/>
                <a:ea typeface="DejaVu Sans"/>
                <a:cs typeface="DejaVu Sans"/>
              </a:defRPr>
            </a:lvl5pPr>
            <a:lvl6pPr>
              <a:defRPr sz="1875" b="0">
                <a:solidFill>
                  <a:srgbClr val="202B31"/>
                </a:solidFill>
                <a:latin typeface="DejaVu Sans"/>
                <a:ea typeface="DejaVu Sans"/>
                <a:cs typeface="DejaVu Sans"/>
              </a:defRPr>
            </a:lvl6pPr>
            <a:lvl7pPr>
              <a:defRPr sz="1875" b="0">
                <a:solidFill>
                  <a:srgbClr val="202B31"/>
                </a:solidFill>
                <a:latin typeface="DejaVu Sans"/>
                <a:ea typeface="DejaVu Sans"/>
                <a:cs typeface="DejaVu Sans"/>
              </a:defRPr>
            </a:lvl7pPr>
            <a:lvl8pPr>
              <a:defRPr sz="1875" b="0">
                <a:solidFill>
                  <a:srgbClr val="202B31"/>
                </a:solidFill>
                <a:latin typeface="DejaVu Sans"/>
                <a:ea typeface="DejaVu Sans"/>
                <a:cs typeface="DejaVu Sans"/>
              </a:defRPr>
            </a:lvl8pPr>
            <a:lvl9pPr>
              <a:defRPr sz="1875" b="0">
                <a:solidFill>
                  <a:srgbClr val="202B31"/>
                </a:solidFill>
                <a:latin typeface="DejaVu Sans"/>
                <a:ea typeface="DejaVu Sans"/>
                <a:cs typeface="DejaVu Sans"/>
              </a:defRPr>
            </a:lvl9pPr>
          </a:lstStyle>
          <a:p xmlns:a="http://schemas.openxmlformats.org/drawingml/2006/main">
            <a:pPr>
              <a:defRPr sz="1875" b="0">
                <a:solidFill>
                  <a:srgbClr val="202B31"/>
                </a:solidFill>
                <a:latin typeface="DejaVu Sans"/>
                <a:ea typeface="DejaVu Sans"/>
                <a:cs typeface="DejaVu Sans"/>
              </a:defRPr>
            </a:pPr>
            <a:r>
              <a:rPr sz="1875" b="0">
                <a:solidFill>
                  <a:srgbClr val="202B31"/>
                </a:solidFill>
                <a:latin typeface="DejaVu Sans"/>
                <a:ea typeface="DejaVu Sans"/>
                <a:cs typeface="DejaVu Sans"/>
              </a:rPr>
              <a:t>$560 sales − $322 variable costs − $170 launch cost − $96 lost contribution = −$28</a:t>
            </a:r>
          </a:p>
        </p:txBody>
      </p:sp>
      <p:sp>
        <p:nvSpPr>
          <p:cNvPr id="12" name="">
            <a:extLst xmlns:a="http://schemas.openxmlformats.org/drawingml/2006/main">
              <a:ext uri="{FF2B5EF4-FFF2-40B4-BE49-F238E27FC236}">
                <a16:creationId xmlns:a16="http://schemas.microsoft.com/office/drawing/2014/main" id="{DABE8B5C-33BD-4EF1-8CB0-614C5182864F}"/>
              </a:ext>
            </a:extLst>
          </p:cNvPr>
          <p:cNvSpPr>
            <a:spLocks xmlns:a="http://schemas.openxmlformats.org/drawingml/2006/main" noGrp="1"/>
          </p:cNvSpPr>
          <p:nvPr/>
        </p:nvSpPr>
        <p:spPr>
          <a:xfrm xmlns:a="http://schemas.openxmlformats.org/drawingml/2006/main">
            <a:off x="733425" y="5819775"/>
            <a:ext cx="10429875"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75" b="0">
                <a:solidFill>
                  <a:srgbClr val="68747A"/>
                </a:solidFill>
                <a:latin typeface="DejaVu Sans"/>
                <a:ea typeface="DejaVu Sans"/>
                <a:cs typeface="DejaVu Sans"/>
              </a:defRPr>
            </a:defPPr>
            <a:lvl1pPr>
              <a:defRPr sz="1275" b="0">
                <a:solidFill>
                  <a:srgbClr val="68747A"/>
                </a:solidFill>
                <a:latin typeface="DejaVu Sans"/>
                <a:ea typeface="DejaVu Sans"/>
                <a:cs typeface="DejaVu Sans"/>
              </a:defRPr>
            </a:lvl1pPr>
            <a:lvl2pPr>
              <a:defRPr sz="1275" b="0">
                <a:solidFill>
                  <a:srgbClr val="68747A"/>
                </a:solidFill>
                <a:latin typeface="DejaVu Sans"/>
                <a:ea typeface="DejaVu Sans"/>
                <a:cs typeface="DejaVu Sans"/>
              </a:defRPr>
            </a:lvl2pPr>
            <a:lvl3pPr>
              <a:defRPr sz="1275" b="0">
                <a:solidFill>
                  <a:srgbClr val="68747A"/>
                </a:solidFill>
                <a:latin typeface="DejaVu Sans"/>
                <a:ea typeface="DejaVu Sans"/>
                <a:cs typeface="DejaVu Sans"/>
              </a:defRPr>
            </a:lvl3pPr>
            <a:lvl4pPr>
              <a:defRPr sz="1275" b="0">
                <a:solidFill>
                  <a:srgbClr val="68747A"/>
                </a:solidFill>
                <a:latin typeface="DejaVu Sans"/>
                <a:ea typeface="DejaVu Sans"/>
                <a:cs typeface="DejaVu Sans"/>
              </a:defRPr>
            </a:lvl4pPr>
            <a:lvl5pPr>
              <a:defRPr sz="1275" b="0">
                <a:solidFill>
                  <a:srgbClr val="68747A"/>
                </a:solidFill>
                <a:latin typeface="DejaVu Sans"/>
                <a:ea typeface="DejaVu Sans"/>
                <a:cs typeface="DejaVu Sans"/>
              </a:defRPr>
            </a:lvl5pPr>
            <a:lvl6pPr>
              <a:defRPr sz="1275" b="0">
                <a:solidFill>
                  <a:srgbClr val="68747A"/>
                </a:solidFill>
                <a:latin typeface="DejaVu Sans"/>
                <a:ea typeface="DejaVu Sans"/>
                <a:cs typeface="DejaVu Sans"/>
              </a:defRPr>
            </a:lvl6pPr>
            <a:lvl7pPr>
              <a:defRPr sz="1275" b="0">
                <a:solidFill>
                  <a:srgbClr val="68747A"/>
                </a:solidFill>
                <a:latin typeface="DejaVu Sans"/>
                <a:ea typeface="DejaVu Sans"/>
                <a:cs typeface="DejaVu Sans"/>
              </a:defRPr>
            </a:lvl7pPr>
            <a:lvl8pPr>
              <a:defRPr sz="1275" b="0">
                <a:solidFill>
                  <a:srgbClr val="68747A"/>
                </a:solidFill>
                <a:latin typeface="DejaVu Sans"/>
                <a:ea typeface="DejaVu Sans"/>
                <a:cs typeface="DejaVu Sans"/>
              </a:defRPr>
            </a:lvl8pPr>
            <a:lvl9pPr>
              <a:defRPr sz="1275" b="0">
                <a:solidFill>
                  <a:srgbClr val="68747A"/>
                </a:solidFill>
                <a:latin typeface="DejaVu Sans"/>
                <a:ea typeface="DejaVu Sans"/>
                <a:cs typeface="DejaVu Sans"/>
              </a:defRPr>
            </a:lvl9pPr>
          </a:lstStyle>
          <a:p xmlns:a="http://schemas.openxmlformats.org/drawingml/2006/main">
            <a:pPr>
              <a:defRPr sz="1275" b="0">
                <a:solidFill>
                  <a:srgbClr val="68747A"/>
                </a:solidFill>
                <a:latin typeface="DejaVu Sans"/>
                <a:ea typeface="DejaVu Sans"/>
                <a:cs typeface="DejaVu Sans"/>
              </a:defRPr>
            </a:pPr>
            <a:r>
              <a:rPr sz="1275" b="0">
                <a:solidFill>
                  <a:srgbClr val="68747A"/>
                </a:solidFill>
                <a:latin typeface="DejaVu Sans"/>
                <a:ea typeface="DejaVu Sans"/>
                <a:cs typeface="DejaVu Sans"/>
              </a:rPr>
              <a:t>The $96 assumes 40 displaced regular orders at $2.40 contribution each.</a:t>
            </a:r>
          </a:p>
        </p:txBody>
      </p:sp>
    </p:spTree>
    <p:extLst>
      <p:ext uri="{BB962C8B-B14F-4D97-AF65-F5344CB8AC3E}">
        <p14:creationId xmlns:p14="http://schemas.microsoft.com/office/powerpoint/2010/main" val="410084342"/>
      </p:ext>
    </p:extLst>
  </p:cSld>
</p:sld>
</file>

<file path=ppt/slides/slide3.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DB82D8D0-7C28-430B-B140-ECA72D12D041}"/>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Lunch has spare capacity, but demand remains unproven</a:t>
            </a:r>
          </a:p>
        </p:txBody>
      </p:sp>
      <p:sp>
        <p:nvSpPr>
          <p:cNvPr id="2" name="">
            <a:extLst xmlns:a="http://schemas.openxmlformats.org/drawingml/2006/main">
              <a:ext uri="{FF2B5EF4-FFF2-40B4-BE49-F238E27FC236}">
                <a16:creationId xmlns:a16="http://schemas.microsoft.com/office/drawing/2014/main" id="{36529446-765A-4E94-9944-4EC4A1D652F5}"/>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Illustrative weekday transactions in equal three-hour periods.</a:t>
            </a:r>
          </a:p>
        </p:txBody>
      </p:sp>
      <p:sp>
        <p:nvSpPr>
          <p:cNvPr id="3" name="">
            <a:extLst xmlns:a="http://schemas.openxmlformats.org/drawingml/2006/main">
              <a:ext uri="{FF2B5EF4-FFF2-40B4-BE49-F238E27FC236}">
                <a16:creationId xmlns:a16="http://schemas.microsoft.com/office/drawing/2014/main" id="{08584D73-806C-4FBE-8E38-2A7F14D30F1F}"/>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A204586C-8C5B-4F88-AEFA-863681894777}"/>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42D9086E-08BC-411F-973B-198776DDE300}"/>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03</a:t>
            </a:r>
          </a:p>
        </p:txBody>
      </p:sp>
      <p:graphicFrame>
        <p:nvGraphicFramePr>
          <p:cNvPr id="6" name="Chart">
            <a:extLst xmlns:a="http://schemas.openxmlformats.org/drawingml/2006/main">
              <a:ext uri="{FF2B5EF4-FFF2-40B4-BE49-F238E27FC236}">
                <a16:creationId xmlns:a16="http://schemas.microsoft.com/office/drawing/2014/main" id="{8775039D-9B84-40C6-A205-5468FDCB1C84}"/>
              </a:ext>
            </a:extLst>
          </p:cNvPr>
          <p:cNvGraphicFramePr/>
          <p:nvPr/>
        </p:nvGraphicFramePr>
        <p:xfrm>
          <a:off xmlns:a="http://schemas.openxmlformats.org/drawingml/2006/main" x="647700" y="2143125"/>
          <a:ext xmlns:a="http://schemas.openxmlformats.org/drawingml/2006/main" cx="7239000" cy="3667125"/>
        </p:xfrm>
        <a:graphic xmlns:a="http://schemas.openxmlformats.org/drawingml/2006/main">
          <a:graphicData uri="http://schemas.openxmlformats.org/drawingml/2006/chart">
            <c:chart xmlns:r="http://schemas.openxmlformats.org/officeDocument/2006/relationships" xmlns:c="http://schemas.openxmlformats.org/drawingml/2006/chart" r:id="R3490233f9f114553"/>
          </a:graphicData>
        </a:graphic>
      </p:graphicFrame>
      <p:sp>
        <p:nvSpPr>
          <p:cNvPr id="7" name="">
            <a:extLst xmlns:a="http://schemas.openxmlformats.org/drawingml/2006/main">
              <a:ext uri="{FF2B5EF4-FFF2-40B4-BE49-F238E27FC236}">
                <a16:creationId xmlns:a16="http://schemas.microsoft.com/office/drawing/2014/main" id="{11300584-6B7B-49C9-A19C-EEE770ABFEB5}"/>
              </a:ext>
            </a:extLst>
          </p:cNvPr>
          <p:cNvSpPr>
            <a:spLocks xmlns:a="http://schemas.openxmlformats.org/drawingml/2006/main" noGrp="1"/>
          </p:cNvSpPr>
          <p:nvPr/>
        </p:nvSpPr>
        <p:spPr>
          <a:xfrm xmlns:a="http://schemas.openxmlformats.org/drawingml/2006/main">
            <a:off x="8524875" y="2266950"/>
            <a:ext cx="2952750" cy="6477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475" b="1">
                <a:solidFill>
                  <a:srgbClr val="426D5A"/>
                </a:solidFill>
                <a:latin typeface="DejaVu Sans"/>
                <a:ea typeface="DejaVu Sans"/>
                <a:cs typeface="DejaVu Sans"/>
              </a:defRPr>
            </a:defPPr>
            <a:lvl1pPr>
              <a:defRPr sz="2475" b="1">
                <a:solidFill>
                  <a:srgbClr val="426D5A"/>
                </a:solidFill>
                <a:latin typeface="DejaVu Sans"/>
                <a:ea typeface="DejaVu Sans"/>
                <a:cs typeface="DejaVu Sans"/>
              </a:defRPr>
            </a:lvl1pPr>
            <a:lvl2pPr>
              <a:defRPr sz="2475" b="1">
                <a:solidFill>
                  <a:srgbClr val="426D5A"/>
                </a:solidFill>
                <a:latin typeface="DejaVu Sans"/>
                <a:ea typeface="DejaVu Sans"/>
                <a:cs typeface="DejaVu Sans"/>
              </a:defRPr>
            </a:lvl2pPr>
            <a:lvl3pPr>
              <a:defRPr sz="2475" b="1">
                <a:solidFill>
                  <a:srgbClr val="426D5A"/>
                </a:solidFill>
                <a:latin typeface="DejaVu Sans"/>
                <a:ea typeface="DejaVu Sans"/>
                <a:cs typeface="DejaVu Sans"/>
              </a:defRPr>
            </a:lvl3pPr>
            <a:lvl4pPr>
              <a:defRPr sz="2475" b="1">
                <a:solidFill>
                  <a:srgbClr val="426D5A"/>
                </a:solidFill>
                <a:latin typeface="DejaVu Sans"/>
                <a:ea typeface="DejaVu Sans"/>
                <a:cs typeface="DejaVu Sans"/>
              </a:defRPr>
            </a:lvl4pPr>
            <a:lvl5pPr>
              <a:defRPr sz="2475" b="1">
                <a:solidFill>
                  <a:srgbClr val="426D5A"/>
                </a:solidFill>
                <a:latin typeface="DejaVu Sans"/>
                <a:ea typeface="DejaVu Sans"/>
                <a:cs typeface="DejaVu Sans"/>
              </a:defRPr>
            </a:lvl5pPr>
            <a:lvl6pPr>
              <a:defRPr sz="2475" b="1">
                <a:solidFill>
                  <a:srgbClr val="426D5A"/>
                </a:solidFill>
                <a:latin typeface="DejaVu Sans"/>
                <a:ea typeface="DejaVu Sans"/>
                <a:cs typeface="DejaVu Sans"/>
              </a:defRPr>
            </a:lvl6pPr>
            <a:lvl7pPr>
              <a:defRPr sz="2475" b="1">
                <a:solidFill>
                  <a:srgbClr val="426D5A"/>
                </a:solidFill>
                <a:latin typeface="DejaVu Sans"/>
                <a:ea typeface="DejaVu Sans"/>
                <a:cs typeface="DejaVu Sans"/>
              </a:defRPr>
            </a:lvl7pPr>
            <a:lvl8pPr>
              <a:defRPr sz="2475" b="1">
                <a:solidFill>
                  <a:srgbClr val="426D5A"/>
                </a:solidFill>
                <a:latin typeface="DejaVu Sans"/>
                <a:ea typeface="DejaVu Sans"/>
                <a:cs typeface="DejaVu Sans"/>
              </a:defRPr>
            </a:lvl8pPr>
            <a:lvl9pPr>
              <a:defRPr sz="2475" b="1">
                <a:solidFill>
                  <a:srgbClr val="426D5A"/>
                </a:solidFill>
                <a:latin typeface="DejaVu Sans"/>
                <a:ea typeface="DejaVu Sans"/>
                <a:cs typeface="DejaVu Sans"/>
              </a:defRPr>
            </a:lvl9pPr>
          </a:lstStyle>
          <a:p xmlns:a="http://schemas.openxmlformats.org/drawingml/2006/main">
            <a:pPr>
              <a:defRPr sz="2475" b="1">
                <a:solidFill>
                  <a:srgbClr val="426D5A"/>
                </a:solidFill>
                <a:latin typeface="DejaVu Sans"/>
                <a:ea typeface="DejaVu Sans"/>
                <a:cs typeface="DejaVu Sans"/>
              </a:defRPr>
            </a:pPr>
            <a:r>
              <a:rPr sz="2475" b="1">
                <a:solidFill>
                  <a:srgbClr val="426D5A"/>
                </a:solidFill>
                <a:latin typeface="DejaVu Sans"/>
                <a:ea typeface="DejaVu Sans"/>
                <a:cs typeface="DejaVu Sans"/>
              </a:rPr>
              <a:t>7 offers / day</a:t>
            </a:r>
          </a:p>
        </p:txBody>
      </p:sp>
      <p:sp>
        <p:nvSpPr>
          <p:cNvPr id="8" name="">
            <a:extLst xmlns:a="http://schemas.openxmlformats.org/drawingml/2006/main">
              <a:ext uri="{FF2B5EF4-FFF2-40B4-BE49-F238E27FC236}">
                <a16:creationId xmlns:a16="http://schemas.microsoft.com/office/drawing/2014/main" id="{4C21A284-728E-4448-98CE-C09030CECF56}"/>
              </a:ext>
            </a:extLst>
          </p:cNvPr>
          <p:cNvSpPr>
            <a:spLocks xmlns:a="http://schemas.openxmlformats.org/drawingml/2006/main" noGrp="1"/>
          </p:cNvSpPr>
          <p:nvPr/>
        </p:nvSpPr>
        <p:spPr>
          <a:xfrm xmlns:a="http://schemas.openxmlformats.org/drawingml/2006/main">
            <a:off x="8572500" y="3038475"/>
            <a:ext cx="290512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202B31"/>
                </a:solidFill>
                <a:latin typeface="DejaVu Sans"/>
                <a:ea typeface="DejaVu Sans"/>
                <a:cs typeface="DejaVu Sans"/>
              </a:defRPr>
            </a:defPPr>
            <a:lvl1pPr>
              <a:defRPr sz="1500" b="0">
                <a:solidFill>
                  <a:srgbClr val="202B31"/>
                </a:solidFill>
                <a:latin typeface="DejaVu Sans"/>
                <a:ea typeface="DejaVu Sans"/>
                <a:cs typeface="DejaVu Sans"/>
              </a:defRPr>
            </a:lvl1pPr>
            <a:lvl2pPr>
              <a:defRPr sz="1500" b="0">
                <a:solidFill>
                  <a:srgbClr val="202B31"/>
                </a:solidFill>
                <a:latin typeface="DejaVu Sans"/>
                <a:ea typeface="DejaVu Sans"/>
                <a:cs typeface="DejaVu Sans"/>
              </a:defRPr>
            </a:lvl2pPr>
            <a:lvl3pPr>
              <a:defRPr sz="1500" b="0">
                <a:solidFill>
                  <a:srgbClr val="202B31"/>
                </a:solidFill>
                <a:latin typeface="DejaVu Sans"/>
                <a:ea typeface="DejaVu Sans"/>
                <a:cs typeface="DejaVu Sans"/>
              </a:defRPr>
            </a:lvl3pPr>
            <a:lvl4pPr>
              <a:defRPr sz="1500" b="0">
                <a:solidFill>
                  <a:srgbClr val="202B31"/>
                </a:solidFill>
                <a:latin typeface="DejaVu Sans"/>
                <a:ea typeface="DejaVu Sans"/>
                <a:cs typeface="DejaVu Sans"/>
              </a:defRPr>
            </a:lvl4pPr>
            <a:lvl5pPr>
              <a:defRPr sz="1500" b="0">
                <a:solidFill>
                  <a:srgbClr val="202B31"/>
                </a:solidFill>
                <a:latin typeface="DejaVu Sans"/>
                <a:ea typeface="DejaVu Sans"/>
                <a:cs typeface="DejaVu Sans"/>
              </a:defRPr>
            </a:lvl5pPr>
            <a:lvl6pPr>
              <a:defRPr sz="1500" b="0">
                <a:solidFill>
                  <a:srgbClr val="202B31"/>
                </a:solidFill>
                <a:latin typeface="DejaVu Sans"/>
                <a:ea typeface="DejaVu Sans"/>
                <a:cs typeface="DejaVu Sans"/>
              </a:defRPr>
            </a:lvl6pPr>
            <a:lvl7pPr>
              <a:defRPr sz="1500" b="0">
                <a:solidFill>
                  <a:srgbClr val="202B31"/>
                </a:solidFill>
                <a:latin typeface="DejaVu Sans"/>
                <a:ea typeface="DejaVu Sans"/>
                <a:cs typeface="DejaVu Sans"/>
              </a:defRPr>
            </a:lvl7pPr>
            <a:lvl8pPr>
              <a:defRPr sz="1500" b="0">
                <a:solidFill>
                  <a:srgbClr val="202B31"/>
                </a:solidFill>
                <a:latin typeface="DejaVu Sans"/>
                <a:ea typeface="DejaVu Sans"/>
                <a:cs typeface="DejaVu Sans"/>
              </a:defRPr>
            </a:lvl8pPr>
            <a:lvl9pPr>
              <a:defRPr sz="1500" b="0">
                <a:solidFill>
                  <a:srgbClr val="202B31"/>
                </a:solidFill>
                <a:latin typeface="DejaVu Sans"/>
                <a:ea typeface="DejaVu Sans"/>
                <a:cs typeface="DejaVu Sans"/>
              </a:defRPr>
            </a:lvl9pPr>
          </a:lstStyle>
          <a:p xmlns:a="http://schemas.openxmlformats.org/drawingml/2006/main">
            <a:pPr>
              <a:defRPr sz="1500" b="0">
                <a:solidFill>
                  <a:srgbClr val="202B31"/>
                </a:solidFill>
                <a:latin typeface="DejaVu Sans"/>
                <a:ea typeface="DejaVu Sans"/>
                <a:cs typeface="DejaVu Sans"/>
              </a:defRPr>
            </a:pPr>
            <a:r>
              <a:rPr sz="1500" b="0">
                <a:solidFill>
                  <a:srgbClr val="202B31"/>
                </a:solidFill>
                <a:latin typeface="DejaVu Sans"/>
                <a:ea typeface="DejaVu Sans"/>
                <a:cs typeface="DejaVu Sans"/>
              </a:rPr>
              <a:t>Base-case sales target</a:t>
            </a:r>
          </a:p>
        </p:txBody>
      </p:sp>
      <p:sp>
        <p:nvSpPr>
          <p:cNvPr id="9" name="">
            <a:extLst xmlns:a="http://schemas.openxmlformats.org/drawingml/2006/main">
              <a:ext uri="{FF2B5EF4-FFF2-40B4-BE49-F238E27FC236}">
                <a16:creationId xmlns:a16="http://schemas.microsoft.com/office/drawing/2014/main" id="{A53A4F4B-4F87-4973-9CDC-F3B2F3D4D0EC}"/>
              </a:ext>
            </a:extLst>
          </p:cNvPr>
          <p:cNvSpPr>
            <a:spLocks xmlns:a="http://schemas.openxmlformats.org/drawingml/2006/main" noGrp="1"/>
          </p:cNvSpPr>
          <p:nvPr/>
        </p:nvSpPr>
        <p:spPr>
          <a:xfrm xmlns:a="http://schemas.openxmlformats.org/drawingml/2006/main">
            <a:off x="8572500" y="3800475"/>
            <a:ext cx="2905125" cy="1047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202B31"/>
                </a:solidFill>
                <a:latin typeface="DejaVu Sans"/>
                <a:ea typeface="DejaVu Sans"/>
                <a:cs typeface="DejaVu Sans"/>
              </a:defRPr>
            </a:defPPr>
            <a:lvl1pPr>
              <a:defRPr sz="1725" b="0">
                <a:solidFill>
                  <a:srgbClr val="202B31"/>
                </a:solidFill>
                <a:latin typeface="DejaVu Sans"/>
                <a:ea typeface="DejaVu Sans"/>
                <a:cs typeface="DejaVu Sans"/>
              </a:defRPr>
            </a:lvl1pPr>
            <a:lvl2pPr>
              <a:defRPr sz="1725" b="0">
                <a:solidFill>
                  <a:srgbClr val="202B31"/>
                </a:solidFill>
                <a:latin typeface="DejaVu Sans"/>
                <a:ea typeface="DejaVu Sans"/>
                <a:cs typeface="DejaVu Sans"/>
              </a:defRPr>
            </a:lvl2pPr>
            <a:lvl3pPr>
              <a:defRPr sz="1725" b="0">
                <a:solidFill>
                  <a:srgbClr val="202B31"/>
                </a:solidFill>
                <a:latin typeface="DejaVu Sans"/>
                <a:ea typeface="DejaVu Sans"/>
                <a:cs typeface="DejaVu Sans"/>
              </a:defRPr>
            </a:lvl3pPr>
            <a:lvl4pPr>
              <a:defRPr sz="1725" b="0">
                <a:solidFill>
                  <a:srgbClr val="202B31"/>
                </a:solidFill>
                <a:latin typeface="DejaVu Sans"/>
                <a:ea typeface="DejaVu Sans"/>
                <a:cs typeface="DejaVu Sans"/>
              </a:defRPr>
            </a:lvl4pPr>
            <a:lvl5pPr>
              <a:defRPr sz="1725" b="0">
                <a:solidFill>
                  <a:srgbClr val="202B31"/>
                </a:solidFill>
                <a:latin typeface="DejaVu Sans"/>
                <a:ea typeface="DejaVu Sans"/>
                <a:cs typeface="DejaVu Sans"/>
              </a:defRPr>
            </a:lvl5pPr>
            <a:lvl6pPr>
              <a:defRPr sz="1725" b="0">
                <a:solidFill>
                  <a:srgbClr val="202B31"/>
                </a:solidFill>
                <a:latin typeface="DejaVu Sans"/>
                <a:ea typeface="DejaVu Sans"/>
                <a:cs typeface="DejaVu Sans"/>
              </a:defRPr>
            </a:lvl6pPr>
            <a:lvl7pPr>
              <a:defRPr sz="1725" b="0">
                <a:solidFill>
                  <a:srgbClr val="202B31"/>
                </a:solidFill>
                <a:latin typeface="DejaVu Sans"/>
                <a:ea typeface="DejaVu Sans"/>
                <a:cs typeface="DejaVu Sans"/>
              </a:defRPr>
            </a:lvl7pPr>
            <a:lvl8pPr>
              <a:defRPr sz="1725" b="0">
                <a:solidFill>
                  <a:srgbClr val="202B31"/>
                </a:solidFill>
                <a:latin typeface="DejaVu Sans"/>
                <a:ea typeface="DejaVu Sans"/>
                <a:cs typeface="DejaVu Sans"/>
              </a:defRPr>
            </a:lvl8pPr>
            <a:lvl9pPr>
              <a:defRPr sz="1725" b="0">
                <a:solidFill>
                  <a:srgbClr val="202B31"/>
                </a:solidFill>
                <a:latin typeface="DejaVu Sans"/>
                <a:ea typeface="DejaVu Sans"/>
                <a:cs typeface="DejaVu Sans"/>
              </a:defRPr>
            </a:lvl9pPr>
          </a:lstStyle>
          <a:p xmlns:a="http://schemas.openxmlformats.org/drawingml/2006/main">
            <a:pPr>
              <a:defRPr sz="1725" b="0">
                <a:solidFill>
                  <a:srgbClr val="202B31"/>
                </a:solidFill>
                <a:latin typeface="DejaVu Sans"/>
                <a:ea typeface="DejaVu Sans"/>
                <a:cs typeface="DejaVu Sans"/>
              </a:defRPr>
            </a:pPr>
            <a:r>
              <a:rPr sz="1725" b="0">
                <a:solidFill>
                  <a:srgbClr val="202B31"/>
                </a:solidFill>
                <a:latin typeface="DejaVu Sans"/>
                <a:ea typeface="DejaVu Sans"/>
                <a:cs typeface="DejaVu Sans"/>
              </a:rPr>
              <a:t>If two replace regular orders, the café gains five transactions a day.</a:t>
            </a:r>
          </a:p>
        </p:txBody>
      </p:sp>
      <p:sp>
        <p:nvSpPr>
          <p:cNvPr id="10" name="">
            <a:extLst xmlns:a="http://schemas.openxmlformats.org/drawingml/2006/main">
              <a:ext uri="{FF2B5EF4-FFF2-40B4-BE49-F238E27FC236}">
                <a16:creationId xmlns:a16="http://schemas.microsoft.com/office/drawing/2014/main" id="{827F5A7E-6C3C-4C6F-9A63-9E83F1173909}"/>
              </a:ext>
            </a:extLst>
          </p:cNvPr>
          <p:cNvSpPr>
            <a:spLocks xmlns:a="http://schemas.openxmlformats.org/drawingml/2006/main" noGrp="1"/>
          </p:cNvSpPr>
          <p:nvPr/>
        </p:nvSpPr>
        <p:spPr>
          <a:xfrm xmlns:a="http://schemas.openxmlformats.org/drawingml/2006/main">
            <a:off x="8572500" y="5105400"/>
            <a:ext cx="2905125"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That is a 31% increase on the assumed lunch baseline of 16.</a:t>
            </a:r>
          </a:p>
        </p:txBody>
      </p:sp>
    </p:spTree>
    <p:extLst>
      <p:ext uri="{BB962C8B-B14F-4D97-AF65-F5344CB8AC3E}">
        <p14:creationId xmlns:p14="http://schemas.microsoft.com/office/powerpoint/2010/main" val="214372074"/>
      </p:ext>
    </p:extLst>
  </p:cSld>
</p:sld>
</file>

<file path=ppt/slides/slide4.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1991F785-48D0-4757-B2CB-91EA201A59EA}"/>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Each $4 sale leaves $1.70 before launch costs</a:t>
            </a:r>
          </a:p>
        </p:txBody>
      </p:sp>
      <p:sp>
        <p:nvSpPr>
          <p:cNvPr id="2" name="">
            <a:extLst xmlns:a="http://schemas.openxmlformats.org/drawingml/2006/main">
              <a:ext uri="{FF2B5EF4-FFF2-40B4-BE49-F238E27FC236}">
                <a16:creationId xmlns:a16="http://schemas.microsoft.com/office/drawing/2014/main" id="{8345FF12-D619-4674-9C69-8AF215DB312A}"/>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Per offer. The model assumes the existing kitchen can handle the extra volume.</a:t>
            </a:r>
          </a:p>
        </p:txBody>
      </p:sp>
      <p:sp>
        <p:nvSpPr>
          <p:cNvPr id="3" name="">
            <a:extLst xmlns:a="http://schemas.openxmlformats.org/drawingml/2006/main">
              <a:ext uri="{FF2B5EF4-FFF2-40B4-BE49-F238E27FC236}">
                <a16:creationId xmlns:a16="http://schemas.microsoft.com/office/drawing/2014/main" id="{E454E744-0D1D-4B67-908C-6386BAC5B2D8}"/>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BB81492-CC6E-429F-89C2-9CAC5ED5F0AE}"/>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76B4BC75-954F-46F8-9D57-9902DCDD872F}"/>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04</a:t>
            </a:r>
          </a:p>
        </p:txBody>
      </p:sp>
      <p:graphicFrame>
        <p:nvGraphicFramePr>
          <p:cNvPr id="6" name="">
            <a:extLst xmlns:a="http://schemas.openxmlformats.org/drawingml/2006/main">
              <a:ext uri="{FF2B5EF4-FFF2-40B4-BE49-F238E27FC236}">
                <a16:creationId xmlns:a16="http://schemas.microsoft.com/office/drawing/2014/main" id="{0AF69DB8-B207-473F-9F36-19F905671C41}"/>
              </a:ext>
            </a:extLst>
          </p:cNvPr>
          <p:cNvGraphicFramePr/>
          <p:nvPr/>
        </p:nvGraphicFramePr>
        <p:xfrm>
          <a:off xmlns:a="http://schemas.openxmlformats.org/drawingml/2006/main" x="666750" y="2133600"/>
          <a:ext xmlns:a="http://schemas.openxmlformats.org/drawingml/2006/main" cx="6667500" cy="3743325"/>
        </p:xfrm>
        <a:graphic xmlns:a="http://schemas.openxmlformats.org/drawingml/2006/main">
          <a:graphicData uri="http://schemas.openxmlformats.org/drawingml/2006/table">
            <a:tbl>
              <a:tblPr/>
              <a:tblGrid>
                <a:gridCol w="4572000"/>
                <a:gridCol w="2095500"/>
              </a:tblGrid>
              <a:tr h="467916">
                <a:tc>
                  <a:txBody>
                    <a:bodyPr/>
                    <a:lstStyle/>
                    <a:p>
                      <a:r>
                        <a:rPr sz="1425" b="1">
                          <a:solidFill>
                            <a:srgbClr val="F8F6EF"/>
                          </a:solidFill>
                          <a:latin typeface="DejaVu Sans"/>
                          <a:ea typeface="DejaVu Sans"/>
                          <a:cs typeface="DejaVu Sans"/>
                        </a:rPr>
                        <a:t>Price and variable costs</a:t>
                      </a:r>
                    </a:p>
                  </a:txBody>
                  <a:tcPr marL="91440" marR="91440" marT="45720" marB="45720">
                    <a:lnL w="9525">
                      <a:solidFill>
                        <a:srgbClr val="D8DED4"/>
                      </a:solidFill>
                      <a:prstDash val="solid"/>
                    </a:lnL>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c>
                  <a:txBody>
                    <a:bodyPr/>
                    <a:lstStyle/>
                    <a:p>
                      <a:r>
                        <a:rPr sz="1425" b="1">
                          <a:solidFill>
                            <a:srgbClr val="F8F6EF"/>
                          </a:solidFill>
                          <a:latin typeface="DejaVu Sans"/>
                          <a:ea typeface="DejaVu Sans"/>
                          <a:cs typeface="DejaVu Sans"/>
                        </a:rPr>
                        <a:t>USD / offer</a:t>
                      </a:r>
                    </a:p>
                  </a:txBody>
                  <a:tcPr marL="91440" marR="91440" marT="45720" marB="45720">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r>
              <a:tr h="467916">
                <a:tc>
                  <a:txBody>
                    <a:bodyPr/>
                    <a:lstStyle/>
                    <a:p>
                      <a:r>
                        <a:rPr sz="1425" b="0">
                          <a:solidFill>
                            <a:srgbClr val="202B31"/>
                          </a:solidFill>
                          <a:latin typeface="DejaVu Sans"/>
                          <a:ea typeface="DejaVu Sans"/>
                          <a:cs typeface="DejaVu Sans"/>
                        </a:rPr>
                        <a:t>Selling price</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4.00</a:t>
                      </a:r>
                    </a:p>
                  </a:txBody>
                  <a:tcPr marL="91440" marR="91440" marT="45720" marB="45720">
                    <a:lnR w="9525">
                      <a:solidFill>
                        <a:srgbClr val="D8DED4"/>
                      </a:solidFill>
                      <a:prstDash val="solid"/>
                    </a:lnR>
                    <a:lnB w="9525">
                      <a:solidFill>
                        <a:srgbClr val="D8DED4"/>
                      </a:solidFill>
                      <a:prstDash val="solid"/>
                    </a:lnB>
                    <a:solidFill>
                      <a:srgbClr val="EDF0E7"/>
                    </a:solidFill>
                  </a:tcPr>
                </a:tc>
              </a:tr>
              <a:tr h="467916">
                <a:tc>
                  <a:txBody>
                    <a:bodyPr/>
                    <a:lstStyle/>
                    <a:p>
                      <a:r>
                        <a:rPr sz="1425" b="0">
                          <a:solidFill>
                            <a:srgbClr val="202B31"/>
                          </a:solidFill>
                          <a:latin typeface="DejaVu Sans"/>
                          <a:ea typeface="DejaVu Sans"/>
                          <a:cs typeface="DejaVu Sans"/>
                        </a:rPr>
                        <a:t>Ingredients</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1.40</a:t>
                      </a:r>
                    </a:p>
                  </a:txBody>
                  <a:tcPr marL="91440" marR="91440" marT="45720" marB="45720">
                    <a:lnR w="9525">
                      <a:solidFill>
                        <a:srgbClr val="D8DED4"/>
                      </a:solidFill>
                      <a:prstDash val="solid"/>
                    </a:lnR>
                    <a:lnB w="9525">
                      <a:solidFill>
                        <a:srgbClr val="D8DED4"/>
                      </a:solidFill>
                      <a:prstDash val="solid"/>
                    </a:lnB>
                    <a:solidFill>
                      <a:srgbClr val="F8F6EF"/>
                    </a:solidFill>
                  </a:tcPr>
                </a:tc>
              </a:tr>
              <a:tr h="467916">
                <a:tc>
                  <a:txBody>
                    <a:bodyPr/>
                    <a:lstStyle/>
                    <a:p>
                      <a:r>
                        <a:rPr sz="1425" b="0">
                          <a:solidFill>
                            <a:srgbClr val="202B31"/>
                          </a:solidFill>
                          <a:latin typeface="DejaVu Sans"/>
                          <a:ea typeface="DejaVu Sans"/>
                          <a:cs typeface="DejaVu Sans"/>
                        </a:rPr>
                        <a:t>Packaging</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0.25</a:t>
                      </a:r>
                    </a:p>
                  </a:txBody>
                  <a:tcPr marL="91440" marR="91440" marT="45720" marB="45720">
                    <a:lnR w="9525">
                      <a:solidFill>
                        <a:srgbClr val="D8DED4"/>
                      </a:solidFill>
                      <a:prstDash val="solid"/>
                    </a:lnR>
                    <a:lnB w="9525">
                      <a:solidFill>
                        <a:srgbClr val="D8DED4"/>
                      </a:solidFill>
                      <a:prstDash val="solid"/>
                    </a:lnB>
                    <a:solidFill>
                      <a:srgbClr val="EDF0E7"/>
                    </a:solidFill>
                  </a:tcPr>
                </a:tc>
              </a:tr>
              <a:tr h="467916">
                <a:tc>
                  <a:txBody>
                    <a:bodyPr/>
                    <a:lstStyle/>
                    <a:p>
                      <a:r>
                        <a:rPr sz="1425" b="0">
                          <a:solidFill>
                            <a:srgbClr val="202B31"/>
                          </a:solidFill>
                          <a:latin typeface="DejaVu Sans"/>
                          <a:ea typeface="DejaVu Sans"/>
                          <a:cs typeface="DejaVu Sans"/>
                        </a:rPr>
                        <a:t>Additional labour</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0.55</a:t>
                      </a:r>
                    </a:p>
                  </a:txBody>
                  <a:tcPr marL="91440" marR="91440" marT="45720" marB="45720">
                    <a:lnR w="9525">
                      <a:solidFill>
                        <a:srgbClr val="D8DED4"/>
                      </a:solidFill>
                      <a:prstDash val="solid"/>
                    </a:lnR>
                    <a:lnB w="9525">
                      <a:solidFill>
                        <a:srgbClr val="D8DED4"/>
                      </a:solidFill>
                      <a:prstDash val="solid"/>
                    </a:lnB>
                    <a:solidFill>
                      <a:srgbClr val="F8F6EF"/>
                    </a:solidFill>
                  </a:tcPr>
                </a:tc>
              </a:tr>
              <a:tr h="467916">
                <a:tc>
                  <a:txBody>
                    <a:bodyPr/>
                    <a:lstStyle/>
                    <a:p>
                      <a:r>
                        <a:rPr sz="1425" b="0">
                          <a:solidFill>
                            <a:srgbClr val="202B31"/>
                          </a:solidFill>
                          <a:latin typeface="DejaVu Sans"/>
                          <a:ea typeface="DejaVu Sans"/>
                          <a:cs typeface="DejaVu Sans"/>
                        </a:rPr>
                        <a:t>Payment processing</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0.10</a:t>
                      </a:r>
                    </a:p>
                  </a:txBody>
                  <a:tcPr marL="91440" marR="91440" marT="45720" marB="45720">
                    <a:lnR w="9525">
                      <a:solidFill>
                        <a:srgbClr val="D8DED4"/>
                      </a:solidFill>
                      <a:prstDash val="solid"/>
                    </a:lnR>
                    <a:lnB w="9525">
                      <a:solidFill>
                        <a:srgbClr val="D8DED4"/>
                      </a:solidFill>
                      <a:prstDash val="solid"/>
                    </a:lnB>
                    <a:solidFill>
                      <a:srgbClr val="EDF0E7"/>
                    </a:solidFill>
                  </a:tcPr>
                </a:tc>
              </a:tr>
              <a:tr h="467916">
                <a:tc>
                  <a:txBody>
                    <a:bodyPr/>
                    <a:lstStyle/>
                    <a:p>
                      <a:r>
                        <a:rPr sz="1425" b="0">
                          <a:solidFill>
                            <a:srgbClr val="202B31"/>
                          </a:solidFill>
                          <a:latin typeface="DejaVu Sans"/>
                          <a:ea typeface="DejaVu Sans"/>
                          <a:cs typeface="DejaVu Sans"/>
                        </a:rPr>
                        <a:t>Total variable cost</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2.30</a:t>
                      </a:r>
                    </a:p>
                  </a:txBody>
                  <a:tcPr marL="91440" marR="91440" marT="45720" marB="45720">
                    <a:lnR w="9525">
                      <a:solidFill>
                        <a:srgbClr val="D8DED4"/>
                      </a:solidFill>
                      <a:prstDash val="solid"/>
                    </a:lnR>
                    <a:lnB w="9525">
                      <a:solidFill>
                        <a:srgbClr val="D8DED4"/>
                      </a:solidFill>
                      <a:prstDash val="solid"/>
                    </a:lnB>
                    <a:solidFill>
                      <a:srgbClr val="F8F6EF"/>
                    </a:solidFill>
                  </a:tcPr>
                </a:tc>
              </a:tr>
              <a:tr h="467916">
                <a:tc>
                  <a:txBody>
                    <a:bodyPr/>
                    <a:lstStyle/>
                    <a:p>
                      <a:r>
                        <a:rPr sz="1425" b="0">
                          <a:solidFill>
                            <a:srgbClr val="202B31"/>
                          </a:solidFill>
                          <a:latin typeface="DejaVu Sans"/>
                          <a:ea typeface="DejaVu Sans"/>
                          <a:cs typeface="DejaVu Sans"/>
                        </a:rPr>
                        <a:t>Contribution</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1.70</a:t>
                      </a:r>
                    </a:p>
                  </a:txBody>
                  <a:tcPr marL="91440" marR="91440" marT="45720" marB="45720">
                    <a:lnR w="9525">
                      <a:solidFill>
                        <a:srgbClr val="D8DED4"/>
                      </a:solidFill>
                      <a:prstDash val="solid"/>
                    </a:lnR>
                    <a:lnB w="9525">
                      <a:solidFill>
                        <a:srgbClr val="D8DED4"/>
                      </a:solidFill>
                      <a:prstDash val="solid"/>
                    </a:lnB>
                    <a:solidFill>
                      <a:srgbClr val="EDF0E7"/>
                    </a:solidFill>
                  </a:tcPr>
                </a:tc>
              </a:tr>
            </a:tbl>
          </a:graphicData>
        </a:graphic>
      </p:graphicFrame>
      <p:sp>
        <p:nvSpPr>
          <p:cNvPr id="7" name="">
            <a:extLst xmlns:a="http://schemas.openxmlformats.org/drawingml/2006/main">
              <a:ext uri="{FF2B5EF4-FFF2-40B4-BE49-F238E27FC236}">
                <a16:creationId xmlns:a16="http://schemas.microsoft.com/office/drawing/2014/main" id="{17B6F9DE-201A-4E1C-AAC0-5AFB911FEA6B}"/>
              </a:ext>
            </a:extLst>
          </p:cNvPr>
          <p:cNvSpPr>
            <a:spLocks xmlns:a="http://schemas.openxmlformats.org/drawingml/2006/main" noGrp="1"/>
          </p:cNvSpPr>
          <p:nvPr/>
        </p:nvSpPr>
        <p:spPr>
          <a:xfrm xmlns:a="http://schemas.openxmlformats.org/drawingml/2006/main">
            <a:off x="8115300" y="2419350"/>
            <a:ext cx="3333750" cy="8382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3300" b="1">
                <a:solidFill>
                  <a:srgbClr val="426D5A"/>
                </a:solidFill>
                <a:latin typeface="DejaVu Sans"/>
                <a:ea typeface="DejaVu Sans"/>
                <a:cs typeface="DejaVu Sans"/>
              </a:defRPr>
            </a:defPPr>
            <a:lvl1pPr>
              <a:defRPr sz="3300" b="1">
                <a:solidFill>
                  <a:srgbClr val="426D5A"/>
                </a:solidFill>
                <a:latin typeface="DejaVu Sans"/>
                <a:ea typeface="DejaVu Sans"/>
                <a:cs typeface="DejaVu Sans"/>
              </a:defRPr>
            </a:lvl1pPr>
            <a:lvl2pPr>
              <a:defRPr sz="3300" b="1">
                <a:solidFill>
                  <a:srgbClr val="426D5A"/>
                </a:solidFill>
                <a:latin typeface="DejaVu Sans"/>
                <a:ea typeface="DejaVu Sans"/>
                <a:cs typeface="DejaVu Sans"/>
              </a:defRPr>
            </a:lvl2pPr>
            <a:lvl3pPr>
              <a:defRPr sz="3300" b="1">
                <a:solidFill>
                  <a:srgbClr val="426D5A"/>
                </a:solidFill>
                <a:latin typeface="DejaVu Sans"/>
                <a:ea typeface="DejaVu Sans"/>
                <a:cs typeface="DejaVu Sans"/>
              </a:defRPr>
            </a:lvl3pPr>
            <a:lvl4pPr>
              <a:defRPr sz="3300" b="1">
                <a:solidFill>
                  <a:srgbClr val="426D5A"/>
                </a:solidFill>
                <a:latin typeface="DejaVu Sans"/>
                <a:ea typeface="DejaVu Sans"/>
                <a:cs typeface="DejaVu Sans"/>
              </a:defRPr>
            </a:lvl4pPr>
            <a:lvl5pPr>
              <a:defRPr sz="3300" b="1">
                <a:solidFill>
                  <a:srgbClr val="426D5A"/>
                </a:solidFill>
                <a:latin typeface="DejaVu Sans"/>
                <a:ea typeface="DejaVu Sans"/>
                <a:cs typeface="DejaVu Sans"/>
              </a:defRPr>
            </a:lvl5pPr>
            <a:lvl6pPr>
              <a:defRPr sz="3300" b="1">
                <a:solidFill>
                  <a:srgbClr val="426D5A"/>
                </a:solidFill>
                <a:latin typeface="DejaVu Sans"/>
                <a:ea typeface="DejaVu Sans"/>
                <a:cs typeface="DejaVu Sans"/>
              </a:defRPr>
            </a:lvl6pPr>
            <a:lvl7pPr>
              <a:defRPr sz="3300" b="1">
                <a:solidFill>
                  <a:srgbClr val="426D5A"/>
                </a:solidFill>
                <a:latin typeface="DejaVu Sans"/>
                <a:ea typeface="DejaVu Sans"/>
                <a:cs typeface="DejaVu Sans"/>
              </a:defRPr>
            </a:lvl7pPr>
            <a:lvl8pPr>
              <a:defRPr sz="3300" b="1">
                <a:solidFill>
                  <a:srgbClr val="426D5A"/>
                </a:solidFill>
                <a:latin typeface="DejaVu Sans"/>
                <a:ea typeface="DejaVu Sans"/>
                <a:cs typeface="DejaVu Sans"/>
              </a:defRPr>
            </a:lvl8pPr>
            <a:lvl9pPr>
              <a:defRPr sz="3300" b="1">
                <a:solidFill>
                  <a:srgbClr val="426D5A"/>
                </a:solidFill>
                <a:latin typeface="DejaVu Sans"/>
                <a:ea typeface="DejaVu Sans"/>
                <a:cs typeface="DejaVu Sans"/>
              </a:defRPr>
            </a:lvl9pPr>
          </a:lstStyle>
          <a:p xmlns:a="http://schemas.openxmlformats.org/drawingml/2006/main">
            <a:pPr>
              <a:defRPr sz="3300" b="1">
                <a:solidFill>
                  <a:srgbClr val="426D5A"/>
                </a:solidFill>
                <a:latin typeface="DejaVu Sans"/>
                <a:ea typeface="DejaVu Sans"/>
                <a:cs typeface="DejaVu Sans"/>
              </a:defRPr>
            </a:pPr>
            <a:r>
              <a:rPr sz="3300" b="1">
                <a:solidFill>
                  <a:srgbClr val="426D5A"/>
                </a:solidFill>
                <a:latin typeface="DejaVu Sans"/>
                <a:ea typeface="DejaVu Sans"/>
                <a:cs typeface="DejaVu Sans"/>
              </a:rPr>
              <a:t>100 offers</a:t>
            </a:r>
          </a:p>
        </p:txBody>
      </p:sp>
      <p:sp>
        <p:nvSpPr>
          <p:cNvPr id="8" name="">
            <a:extLst xmlns:a="http://schemas.openxmlformats.org/drawingml/2006/main">
              <a:ext uri="{FF2B5EF4-FFF2-40B4-BE49-F238E27FC236}">
                <a16:creationId xmlns:a16="http://schemas.microsoft.com/office/drawing/2014/main" id="{5A60D03D-37D3-4A34-82E7-0B8D18BA089C}"/>
              </a:ext>
            </a:extLst>
          </p:cNvPr>
          <p:cNvSpPr>
            <a:spLocks xmlns:a="http://schemas.openxmlformats.org/drawingml/2006/main" noGrp="1"/>
          </p:cNvSpPr>
          <p:nvPr/>
        </p:nvSpPr>
        <p:spPr>
          <a:xfrm xmlns:a="http://schemas.openxmlformats.org/drawingml/2006/main">
            <a:off x="8162925" y="3409950"/>
            <a:ext cx="3143250" cy="1162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202B31"/>
                </a:solidFill>
                <a:latin typeface="DejaVu Sans"/>
                <a:ea typeface="DejaVu Sans"/>
                <a:cs typeface="DejaVu Sans"/>
              </a:defRPr>
            </a:defPPr>
            <a:lvl1pPr>
              <a:defRPr sz="1875" b="0">
                <a:solidFill>
                  <a:srgbClr val="202B31"/>
                </a:solidFill>
                <a:latin typeface="DejaVu Sans"/>
                <a:ea typeface="DejaVu Sans"/>
                <a:cs typeface="DejaVu Sans"/>
              </a:defRPr>
            </a:lvl1pPr>
            <a:lvl2pPr>
              <a:defRPr sz="1875" b="0">
                <a:solidFill>
                  <a:srgbClr val="202B31"/>
                </a:solidFill>
                <a:latin typeface="DejaVu Sans"/>
                <a:ea typeface="DejaVu Sans"/>
                <a:cs typeface="DejaVu Sans"/>
              </a:defRPr>
            </a:lvl2pPr>
            <a:lvl3pPr>
              <a:defRPr sz="1875" b="0">
                <a:solidFill>
                  <a:srgbClr val="202B31"/>
                </a:solidFill>
                <a:latin typeface="DejaVu Sans"/>
                <a:ea typeface="DejaVu Sans"/>
                <a:cs typeface="DejaVu Sans"/>
              </a:defRPr>
            </a:lvl3pPr>
            <a:lvl4pPr>
              <a:defRPr sz="1875" b="0">
                <a:solidFill>
                  <a:srgbClr val="202B31"/>
                </a:solidFill>
                <a:latin typeface="DejaVu Sans"/>
                <a:ea typeface="DejaVu Sans"/>
                <a:cs typeface="DejaVu Sans"/>
              </a:defRPr>
            </a:lvl4pPr>
            <a:lvl5pPr>
              <a:defRPr sz="1875" b="0">
                <a:solidFill>
                  <a:srgbClr val="202B31"/>
                </a:solidFill>
                <a:latin typeface="DejaVu Sans"/>
                <a:ea typeface="DejaVu Sans"/>
                <a:cs typeface="DejaVu Sans"/>
              </a:defRPr>
            </a:lvl5pPr>
            <a:lvl6pPr>
              <a:defRPr sz="1875" b="0">
                <a:solidFill>
                  <a:srgbClr val="202B31"/>
                </a:solidFill>
                <a:latin typeface="DejaVu Sans"/>
                <a:ea typeface="DejaVu Sans"/>
                <a:cs typeface="DejaVu Sans"/>
              </a:defRPr>
            </a:lvl6pPr>
            <a:lvl7pPr>
              <a:defRPr sz="1875" b="0">
                <a:solidFill>
                  <a:srgbClr val="202B31"/>
                </a:solidFill>
                <a:latin typeface="DejaVu Sans"/>
                <a:ea typeface="DejaVu Sans"/>
                <a:cs typeface="DejaVu Sans"/>
              </a:defRPr>
            </a:lvl7pPr>
            <a:lvl8pPr>
              <a:defRPr sz="1875" b="0">
                <a:solidFill>
                  <a:srgbClr val="202B31"/>
                </a:solidFill>
                <a:latin typeface="DejaVu Sans"/>
                <a:ea typeface="DejaVu Sans"/>
                <a:cs typeface="DejaVu Sans"/>
              </a:defRPr>
            </a:lvl8pPr>
            <a:lvl9pPr>
              <a:defRPr sz="1875" b="0">
                <a:solidFill>
                  <a:srgbClr val="202B31"/>
                </a:solidFill>
                <a:latin typeface="DejaVu Sans"/>
                <a:ea typeface="DejaVu Sans"/>
                <a:cs typeface="DejaVu Sans"/>
              </a:defRPr>
            </a:lvl9pPr>
          </a:lstStyle>
          <a:p xmlns:a="http://schemas.openxmlformats.org/drawingml/2006/main">
            <a:pPr>
              <a:defRPr sz="1875" b="0">
                <a:solidFill>
                  <a:srgbClr val="202B31"/>
                </a:solidFill>
                <a:latin typeface="DejaVu Sans"/>
                <a:ea typeface="DejaVu Sans"/>
                <a:cs typeface="DejaVu Sans"/>
              </a:defRPr>
            </a:pPr>
            <a:r>
              <a:rPr sz="1875" b="0">
                <a:solidFill>
                  <a:srgbClr val="202B31"/>
                </a:solidFill>
                <a:latin typeface="DejaVu Sans"/>
                <a:ea typeface="DejaVu Sans"/>
                <a:cs typeface="DejaVu Sans"/>
              </a:rPr>
              <a:t>cover the $170 launch cost when all sales are additional.</a:t>
            </a:r>
          </a:p>
        </p:txBody>
      </p:sp>
      <p:sp>
        <p:nvSpPr>
          <p:cNvPr id="9" name="">
            <a:extLst xmlns:a="http://schemas.openxmlformats.org/drawingml/2006/main">
              <a:ext uri="{FF2B5EF4-FFF2-40B4-BE49-F238E27FC236}">
                <a16:creationId xmlns:a16="http://schemas.microsoft.com/office/drawing/2014/main" id="{476D3FF4-8809-494E-9453-9E1AC52F5E9E}"/>
              </a:ext>
            </a:extLst>
          </p:cNvPr>
          <p:cNvSpPr>
            <a:spLocks xmlns:a="http://schemas.openxmlformats.org/drawingml/2006/main" noGrp="1"/>
          </p:cNvSpPr>
          <p:nvPr/>
        </p:nvSpPr>
        <p:spPr>
          <a:xfrm xmlns:a="http://schemas.openxmlformats.org/drawingml/2006/main">
            <a:off x="8162925" y="4867275"/>
            <a:ext cx="3143250" cy="10572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425" b="0">
                <a:solidFill>
                  <a:srgbClr val="68747A"/>
                </a:solidFill>
                <a:latin typeface="DejaVu Sans"/>
                <a:ea typeface="DejaVu Sans"/>
                <a:cs typeface="DejaVu Sans"/>
              </a:defRPr>
            </a:defPPr>
            <a:lvl1pPr>
              <a:defRPr sz="1425" b="0">
                <a:solidFill>
                  <a:srgbClr val="68747A"/>
                </a:solidFill>
                <a:latin typeface="DejaVu Sans"/>
                <a:ea typeface="DejaVu Sans"/>
                <a:cs typeface="DejaVu Sans"/>
              </a:defRPr>
            </a:lvl1pPr>
            <a:lvl2pPr>
              <a:defRPr sz="1425" b="0">
                <a:solidFill>
                  <a:srgbClr val="68747A"/>
                </a:solidFill>
                <a:latin typeface="DejaVu Sans"/>
                <a:ea typeface="DejaVu Sans"/>
                <a:cs typeface="DejaVu Sans"/>
              </a:defRPr>
            </a:lvl2pPr>
            <a:lvl3pPr>
              <a:defRPr sz="1425" b="0">
                <a:solidFill>
                  <a:srgbClr val="68747A"/>
                </a:solidFill>
                <a:latin typeface="DejaVu Sans"/>
                <a:ea typeface="DejaVu Sans"/>
                <a:cs typeface="DejaVu Sans"/>
              </a:defRPr>
            </a:lvl3pPr>
            <a:lvl4pPr>
              <a:defRPr sz="1425" b="0">
                <a:solidFill>
                  <a:srgbClr val="68747A"/>
                </a:solidFill>
                <a:latin typeface="DejaVu Sans"/>
                <a:ea typeface="DejaVu Sans"/>
                <a:cs typeface="DejaVu Sans"/>
              </a:defRPr>
            </a:lvl4pPr>
            <a:lvl5pPr>
              <a:defRPr sz="1425" b="0">
                <a:solidFill>
                  <a:srgbClr val="68747A"/>
                </a:solidFill>
                <a:latin typeface="DejaVu Sans"/>
                <a:ea typeface="DejaVu Sans"/>
                <a:cs typeface="DejaVu Sans"/>
              </a:defRPr>
            </a:lvl5pPr>
            <a:lvl6pPr>
              <a:defRPr sz="1425" b="0">
                <a:solidFill>
                  <a:srgbClr val="68747A"/>
                </a:solidFill>
                <a:latin typeface="DejaVu Sans"/>
                <a:ea typeface="DejaVu Sans"/>
                <a:cs typeface="DejaVu Sans"/>
              </a:defRPr>
            </a:lvl6pPr>
            <a:lvl7pPr>
              <a:defRPr sz="1425" b="0">
                <a:solidFill>
                  <a:srgbClr val="68747A"/>
                </a:solidFill>
                <a:latin typeface="DejaVu Sans"/>
                <a:ea typeface="DejaVu Sans"/>
                <a:cs typeface="DejaVu Sans"/>
              </a:defRPr>
            </a:lvl7pPr>
            <a:lvl8pPr>
              <a:defRPr sz="1425" b="0">
                <a:solidFill>
                  <a:srgbClr val="68747A"/>
                </a:solidFill>
                <a:latin typeface="DejaVu Sans"/>
                <a:ea typeface="DejaVu Sans"/>
                <a:cs typeface="DejaVu Sans"/>
              </a:defRPr>
            </a:lvl8pPr>
            <a:lvl9pPr>
              <a:defRPr sz="1425" b="0">
                <a:solidFill>
                  <a:srgbClr val="68747A"/>
                </a:solidFill>
                <a:latin typeface="DejaVu Sans"/>
                <a:ea typeface="DejaVu Sans"/>
                <a:cs typeface="DejaVu Sans"/>
              </a:defRPr>
            </a:lvl9pPr>
          </a:lstStyle>
          <a:p xmlns:a="http://schemas.openxmlformats.org/drawingml/2006/main">
            <a:pPr>
              <a:defRPr sz="1425" b="0">
                <a:solidFill>
                  <a:srgbClr val="68747A"/>
                </a:solidFill>
                <a:latin typeface="DejaVu Sans"/>
                <a:ea typeface="DejaVu Sans"/>
                <a:cs typeface="DejaVu Sans"/>
              </a:defRPr>
            </a:pPr>
            <a:r>
              <a:rPr sz="1425" b="0">
                <a:solidFill>
                  <a:srgbClr val="68747A"/>
                </a:solidFill>
                <a:latin typeface="DejaVu Sans"/>
                <a:ea typeface="DejaVu Sans"/>
                <a:cs typeface="DejaVu Sans"/>
              </a:rPr>
              <a:t>Launch budget: $50 print materials and $120 setup labour. Assumptions require quotes.</a:t>
            </a:r>
          </a:p>
        </p:txBody>
      </p:sp>
    </p:spTree>
    <p:extLst>
      <p:ext uri="{BB962C8B-B14F-4D97-AF65-F5344CB8AC3E}">
        <p14:creationId xmlns:p14="http://schemas.microsoft.com/office/powerpoint/2010/main" val="1671197933"/>
      </p:ext>
    </p:extLst>
  </p:cSld>
</p:sld>
</file>

<file path=ppt/slides/slide5.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0A577FC-ADF7-4C76-9815-6ADB7708156A}"/>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Twenty-nine lost regular orders erase the surplus</a:t>
            </a:r>
          </a:p>
        </p:txBody>
      </p:sp>
      <p:sp>
        <p:nvSpPr>
          <p:cNvPr id="2" name="">
            <a:extLst xmlns:a="http://schemas.openxmlformats.org/drawingml/2006/main">
              <a:ext uri="{FF2B5EF4-FFF2-40B4-BE49-F238E27FC236}">
                <a16:creationId xmlns:a16="http://schemas.microsoft.com/office/drawing/2014/main" id="{4FFACB42-D9BF-4742-ADC9-C40EAA2734DD}"/>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At 140 lunch offers sold, each displaced regular order removes $2.40 of contribution.</a:t>
            </a:r>
          </a:p>
        </p:txBody>
      </p:sp>
      <p:sp>
        <p:nvSpPr>
          <p:cNvPr id="3" name="">
            <a:extLst xmlns:a="http://schemas.openxmlformats.org/drawingml/2006/main">
              <a:ext uri="{FF2B5EF4-FFF2-40B4-BE49-F238E27FC236}">
                <a16:creationId xmlns:a16="http://schemas.microsoft.com/office/drawing/2014/main" id="{18E1310A-1081-46B0-AF6E-F676FE4E541E}"/>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16B9D03E-46F8-4192-A0B0-369FF1B7D100}"/>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90CAE41D-342D-4DD2-B903-754CDE4B9072}"/>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05</a:t>
            </a:r>
          </a:p>
        </p:txBody>
      </p:sp>
      <p:graphicFrame>
        <p:nvGraphicFramePr>
          <p:cNvPr id="6" name="Chart">
            <a:extLst xmlns:a="http://schemas.openxmlformats.org/drawingml/2006/main">
              <a:ext uri="{FF2B5EF4-FFF2-40B4-BE49-F238E27FC236}">
                <a16:creationId xmlns:a16="http://schemas.microsoft.com/office/drawing/2014/main" id="{19B4983D-34DF-41C9-BCEE-8AF9B280EC42}"/>
              </a:ext>
            </a:extLst>
          </p:cNvPr>
          <p:cNvGraphicFramePr/>
          <p:nvPr/>
        </p:nvGraphicFramePr>
        <p:xfrm>
          <a:off xmlns:a="http://schemas.openxmlformats.org/drawingml/2006/main" x="619125" y="2190750"/>
          <a:ext xmlns:a="http://schemas.openxmlformats.org/drawingml/2006/main" cx="7572375" cy="3533775"/>
        </p:xfrm>
        <a:graphic xmlns:a="http://schemas.openxmlformats.org/drawingml/2006/main">
          <a:graphicData uri="http://schemas.openxmlformats.org/drawingml/2006/chart">
            <c:chart xmlns:r="http://schemas.openxmlformats.org/officeDocument/2006/relationships" xmlns:c="http://schemas.openxmlformats.org/drawingml/2006/chart" r:id="Rf2a583622e784ba0"/>
          </a:graphicData>
        </a:graphic>
      </p:graphicFrame>
      <p:sp>
        <p:nvSpPr>
          <p:cNvPr id="7" name="">
            <a:extLst xmlns:a="http://schemas.openxmlformats.org/drawingml/2006/main">
              <a:ext uri="{FF2B5EF4-FFF2-40B4-BE49-F238E27FC236}">
                <a16:creationId xmlns:a16="http://schemas.microsoft.com/office/drawing/2014/main" id="{07C5ED79-1107-4C58-B96C-0BF8D66B3146}"/>
              </a:ext>
            </a:extLst>
          </p:cNvPr>
          <p:cNvSpPr>
            <a:spLocks xmlns:a="http://schemas.openxmlformats.org/drawingml/2006/main" noGrp="1"/>
          </p:cNvSpPr>
          <p:nvPr/>
        </p:nvSpPr>
        <p:spPr>
          <a:xfrm xmlns:a="http://schemas.openxmlformats.org/drawingml/2006/main">
            <a:off x="8791575" y="2371725"/>
            <a:ext cx="2571750" cy="7524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4200" b="1">
                <a:solidFill>
                  <a:srgbClr val="426D5A"/>
                </a:solidFill>
                <a:latin typeface="DejaVu Sans"/>
                <a:ea typeface="DejaVu Sans"/>
                <a:cs typeface="DejaVu Sans"/>
              </a:defRPr>
            </a:defPPr>
            <a:lvl1pPr>
              <a:defRPr sz="4200" b="1">
                <a:solidFill>
                  <a:srgbClr val="426D5A"/>
                </a:solidFill>
                <a:latin typeface="DejaVu Sans"/>
                <a:ea typeface="DejaVu Sans"/>
                <a:cs typeface="DejaVu Sans"/>
              </a:defRPr>
            </a:lvl1pPr>
            <a:lvl2pPr>
              <a:defRPr sz="4200" b="1">
                <a:solidFill>
                  <a:srgbClr val="426D5A"/>
                </a:solidFill>
                <a:latin typeface="DejaVu Sans"/>
                <a:ea typeface="DejaVu Sans"/>
                <a:cs typeface="DejaVu Sans"/>
              </a:defRPr>
            </a:lvl2pPr>
            <a:lvl3pPr>
              <a:defRPr sz="4200" b="1">
                <a:solidFill>
                  <a:srgbClr val="426D5A"/>
                </a:solidFill>
                <a:latin typeface="DejaVu Sans"/>
                <a:ea typeface="DejaVu Sans"/>
                <a:cs typeface="DejaVu Sans"/>
              </a:defRPr>
            </a:lvl3pPr>
            <a:lvl4pPr>
              <a:defRPr sz="4200" b="1">
                <a:solidFill>
                  <a:srgbClr val="426D5A"/>
                </a:solidFill>
                <a:latin typeface="DejaVu Sans"/>
                <a:ea typeface="DejaVu Sans"/>
                <a:cs typeface="DejaVu Sans"/>
              </a:defRPr>
            </a:lvl4pPr>
            <a:lvl5pPr>
              <a:defRPr sz="4200" b="1">
                <a:solidFill>
                  <a:srgbClr val="426D5A"/>
                </a:solidFill>
                <a:latin typeface="DejaVu Sans"/>
                <a:ea typeface="DejaVu Sans"/>
                <a:cs typeface="DejaVu Sans"/>
              </a:defRPr>
            </a:lvl5pPr>
            <a:lvl6pPr>
              <a:defRPr sz="4200" b="1">
                <a:solidFill>
                  <a:srgbClr val="426D5A"/>
                </a:solidFill>
                <a:latin typeface="DejaVu Sans"/>
                <a:ea typeface="DejaVu Sans"/>
                <a:cs typeface="DejaVu Sans"/>
              </a:defRPr>
            </a:lvl6pPr>
            <a:lvl7pPr>
              <a:defRPr sz="4200" b="1">
                <a:solidFill>
                  <a:srgbClr val="426D5A"/>
                </a:solidFill>
                <a:latin typeface="DejaVu Sans"/>
                <a:ea typeface="DejaVu Sans"/>
                <a:cs typeface="DejaVu Sans"/>
              </a:defRPr>
            </a:lvl7pPr>
            <a:lvl8pPr>
              <a:defRPr sz="4200" b="1">
                <a:solidFill>
                  <a:srgbClr val="426D5A"/>
                </a:solidFill>
                <a:latin typeface="DejaVu Sans"/>
                <a:ea typeface="DejaVu Sans"/>
                <a:cs typeface="DejaVu Sans"/>
              </a:defRPr>
            </a:lvl8pPr>
            <a:lvl9pPr>
              <a:defRPr sz="4200" b="1">
                <a:solidFill>
                  <a:srgbClr val="426D5A"/>
                </a:solidFill>
                <a:latin typeface="DejaVu Sans"/>
                <a:ea typeface="DejaVu Sans"/>
                <a:cs typeface="DejaVu Sans"/>
              </a:defRPr>
            </a:lvl9pPr>
          </a:lstStyle>
          <a:p xmlns:a="http://schemas.openxmlformats.org/drawingml/2006/main">
            <a:pPr>
              <a:defRPr sz="4200" b="1">
                <a:solidFill>
                  <a:srgbClr val="426D5A"/>
                </a:solidFill>
                <a:latin typeface="DejaVu Sans"/>
                <a:ea typeface="DejaVu Sans"/>
                <a:cs typeface="DejaVu Sans"/>
              </a:defRPr>
            </a:pPr>
            <a:r>
              <a:rPr sz="4200" b="1">
                <a:solidFill>
                  <a:srgbClr val="426D5A"/>
                </a:solidFill>
                <a:latin typeface="DejaVu Sans"/>
                <a:ea typeface="DejaVu Sans"/>
                <a:cs typeface="DejaVu Sans"/>
              </a:rPr>
              <a:t>$68</a:t>
            </a:r>
          </a:p>
        </p:txBody>
      </p:sp>
      <p:sp>
        <p:nvSpPr>
          <p:cNvPr id="8" name="">
            <a:extLst xmlns:a="http://schemas.openxmlformats.org/drawingml/2006/main">
              <a:ext uri="{FF2B5EF4-FFF2-40B4-BE49-F238E27FC236}">
                <a16:creationId xmlns:a16="http://schemas.microsoft.com/office/drawing/2014/main" id="{58476AB9-5A9F-4223-B6DB-3C045DEA8D74}"/>
              </a:ext>
            </a:extLst>
          </p:cNvPr>
          <p:cNvSpPr>
            <a:spLocks xmlns:a="http://schemas.openxmlformats.org/drawingml/2006/main" noGrp="1"/>
          </p:cNvSpPr>
          <p:nvPr/>
        </p:nvSpPr>
        <p:spPr>
          <a:xfrm xmlns:a="http://schemas.openxmlformats.org/drawingml/2006/main">
            <a:off x="8839200" y="3238500"/>
            <a:ext cx="2619375" cy="7620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650" b="0">
                <a:solidFill>
                  <a:srgbClr val="202B31"/>
                </a:solidFill>
                <a:latin typeface="DejaVu Sans"/>
                <a:ea typeface="DejaVu Sans"/>
                <a:cs typeface="DejaVu Sans"/>
              </a:defRPr>
            </a:defPPr>
            <a:lvl1pPr>
              <a:defRPr sz="1650" b="0">
                <a:solidFill>
                  <a:srgbClr val="202B31"/>
                </a:solidFill>
                <a:latin typeface="DejaVu Sans"/>
                <a:ea typeface="DejaVu Sans"/>
                <a:cs typeface="DejaVu Sans"/>
              </a:defRPr>
            </a:lvl1pPr>
            <a:lvl2pPr>
              <a:defRPr sz="1650" b="0">
                <a:solidFill>
                  <a:srgbClr val="202B31"/>
                </a:solidFill>
                <a:latin typeface="DejaVu Sans"/>
                <a:ea typeface="DejaVu Sans"/>
                <a:cs typeface="DejaVu Sans"/>
              </a:defRPr>
            </a:lvl2pPr>
            <a:lvl3pPr>
              <a:defRPr sz="1650" b="0">
                <a:solidFill>
                  <a:srgbClr val="202B31"/>
                </a:solidFill>
                <a:latin typeface="DejaVu Sans"/>
                <a:ea typeface="DejaVu Sans"/>
                <a:cs typeface="DejaVu Sans"/>
              </a:defRPr>
            </a:lvl3pPr>
            <a:lvl4pPr>
              <a:defRPr sz="1650" b="0">
                <a:solidFill>
                  <a:srgbClr val="202B31"/>
                </a:solidFill>
                <a:latin typeface="DejaVu Sans"/>
                <a:ea typeface="DejaVu Sans"/>
                <a:cs typeface="DejaVu Sans"/>
              </a:defRPr>
            </a:lvl4pPr>
            <a:lvl5pPr>
              <a:defRPr sz="1650" b="0">
                <a:solidFill>
                  <a:srgbClr val="202B31"/>
                </a:solidFill>
                <a:latin typeface="DejaVu Sans"/>
                <a:ea typeface="DejaVu Sans"/>
                <a:cs typeface="DejaVu Sans"/>
              </a:defRPr>
            </a:lvl5pPr>
            <a:lvl6pPr>
              <a:defRPr sz="1650" b="0">
                <a:solidFill>
                  <a:srgbClr val="202B31"/>
                </a:solidFill>
                <a:latin typeface="DejaVu Sans"/>
                <a:ea typeface="DejaVu Sans"/>
                <a:cs typeface="DejaVu Sans"/>
              </a:defRPr>
            </a:lvl6pPr>
            <a:lvl7pPr>
              <a:defRPr sz="1650" b="0">
                <a:solidFill>
                  <a:srgbClr val="202B31"/>
                </a:solidFill>
                <a:latin typeface="DejaVu Sans"/>
                <a:ea typeface="DejaVu Sans"/>
                <a:cs typeface="DejaVu Sans"/>
              </a:defRPr>
            </a:lvl7pPr>
            <a:lvl8pPr>
              <a:defRPr sz="1650" b="0">
                <a:solidFill>
                  <a:srgbClr val="202B31"/>
                </a:solidFill>
                <a:latin typeface="DejaVu Sans"/>
                <a:ea typeface="DejaVu Sans"/>
                <a:cs typeface="DejaVu Sans"/>
              </a:defRPr>
            </a:lvl8pPr>
            <a:lvl9pPr>
              <a:defRPr sz="1650" b="0">
                <a:solidFill>
                  <a:srgbClr val="202B31"/>
                </a:solidFill>
                <a:latin typeface="DejaVu Sans"/>
                <a:ea typeface="DejaVu Sans"/>
                <a:cs typeface="DejaVu Sans"/>
              </a:defRPr>
            </a:lvl9pPr>
          </a:lstStyle>
          <a:p xmlns:a="http://schemas.openxmlformats.org/drawingml/2006/main">
            <a:pPr>
              <a:defRPr sz="1650" b="0">
                <a:solidFill>
                  <a:srgbClr val="202B31"/>
                </a:solidFill>
                <a:latin typeface="DejaVu Sans"/>
                <a:ea typeface="DejaVu Sans"/>
                <a:cs typeface="DejaVu Sans"/>
              </a:defRPr>
            </a:pPr>
            <a:r>
              <a:rPr sz="1650" b="0">
                <a:solidFill>
                  <a:srgbClr val="202B31"/>
                </a:solidFill>
                <a:latin typeface="DejaVu Sans"/>
                <a:ea typeface="DejaVu Sans"/>
                <a:cs typeface="DejaVu Sans"/>
              </a:rPr>
              <a:t>surplus before displaced sales</a:t>
            </a:r>
          </a:p>
        </p:txBody>
      </p:sp>
      <p:sp>
        <p:nvSpPr>
          <p:cNvPr id="9" name="">
            <a:extLst xmlns:a="http://schemas.openxmlformats.org/drawingml/2006/main">
              <a:ext uri="{FF2B5EF4-FFF2-40B4-BE49-F238E27FC236}">
                <a16:creationId xmlns:a16="http://schemas.microsoft.com/office/drawing/2014/main" id="{685336E0-9BFD-4544-AF16-8892F8A9AFE6}"/>
              </a:ext>
            </a:extLst>
          </p:cNvPr>
          <p:cNvSpPr>
            <a:spLocks xmlns:a="http://schemas.openxmlformats.org/drawingml/2006/main" noGrp="1"/>
          </p:cNvSpPr>
          <p:nvPr/>
        </p:nvSpPr>
        <p:spPr>
          <a:xfrm xmlns:a="http://schemas.openxmlformats.org/drawingml/2006/main">
            <a:off x="8839200" y="4314825"/>
            <a:ext cx="2619375" cy="590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202B31"/>
                </a:solidFill>
                <a:latin typeface="DejaVu Sans"/>
                <a:ea typeface="DejaVu Sans"/>
                <a:cs typeface="DejaVu Sans"/>
              </a:defRPr>
            </a:defPPr>
            <a:lvl1pPr>
              <a:defRPr sz="1725" b="0">
                <a:solidFill>
                  <a:srgbClr val="202B31"/>
                </a:solidFill>
                <a:latin typeface="DejaVu Sans"/>
                <a:ea typeface="DejaVu Sans"/>
                <a:cs typeface="DejaVu Sans"/>
              </a:defRPr>
            </a:lvl1pPr>
            <a:lvl2pPr>
              <a:defRPr sz="1725" b="0">
                <a:solidFill>
                  <a:srgbClr val="202B31"/>
                </a:solidFill>
                <a:latin typeface="DejaVu Sans"/>
                <a:ea typeface="DejaVu Sans"/>
                <a:cs typeface="DejaVu Sans"/>
              </a:defRPr>
            </a:lvl2pPr>
            <a:lvl3pPr>
              <a:defRPr sz="1725" b="0">
                <a:solidFill>
                  <a:srgbClr val="202B31"/>
                </a:solidFill>
                <a:latin typeface="DejaVu Sans"/>
                <a:ea typeface="DejaVu Sans"/>
                <a:cs typeface="DejaVu Sans"/>
              </a:defRPr>
            </a:lvl3pPr>
            <a:lvl4pPr>
              <a:defRPr sz="1725" b="0">
                <a:solidFill>
                  <a:srgbClr val="202B31"/>
                </a:solidFill>
                <a:latin typeface="DejaVu Sans"/>
                <a:ea typeface="DejaVu Sans"/>
                <a:cs typeface="DejaVu Sans"/>
              </a:defRPr>
            </a:lvl4pPr>
            <a:lvl5pPr>
              <a:defRPr sz="1725" b="0">
                <a:solidFill>
                  <a:srgbClr val="202B31"/>
                </a:solidFill>
                <a:latin typeface="DejaVu Sans"/>
                <a:ea typeface="DejaVu Sans"/>
                <a:cs typeface="DejaVu Sans"/>
              </a:defRPr>
            </a:lvl5pPr>
            <a:lvl6pPr>
              <a:defRPr sz="1725" b="0">
                <a:solidFill>
                  <a:srgbClr val="202B31"/>
                </a:solidFill>
                <a:latin typeface="DejaVu Sans"/>
                <a:ea typeface="DejaVu Sans"/>
                <a:cs typeface="DejaVu Sans"/>
              </a:defRPr>
            </a:lvl6pPr>
            <a:lvl7pPr>
              <a:defRPr sz="1725" b="0">
                <a:solidFill>
                  <a:srgbClr val="202B31"/>
                </a:solidFill>
                <a:latin typeface="DejaVu Sans"/>
                <a:ea typeface="DejaVu Sans"/>
                <a:cs typeface="DejaVu Sans"/>
              </a:defRPr>
            </a:lvl7pPr>
            <a:lvl8pPr>
              <a:defRPr sz="1725" b="0">
                <a:solidFill>
                  <a:srgbClr val="202B31"/>
                </a:solidFill>
                <a:latin typeface="DejaVu Sans"/>
                <a:ea typeface="DejaVu Sans"/>
                <a:cs typeface="DejaVu Sans"/>
              </a:defRPr>
            </a:lvl8pPr>
            <a:lvl9pPr>
              <a:defRPr sz="1725" b="0">
                <a:solidFill>
                  <a:srgbClr val="202B31"/>
                </a:solidFill>
                <a:latin typeface="DejaVu Sans"/>
                <a:ea typeface="DejaVu Sans"/>
                <a:cs typeface="DejaVu Sans"/>
              </a:defRPr>
            </a:lvl9pPr>
          </a:lstStyle>
          <a:p xmlns:a="http://schemas.openxmlformats.org/drawingml/2006/main">
            <a:pPr>
              <a:defRPr sz="1725" b="0">
                <a:solidFill>
                  <a:srgbClr val="202B31"/>
                </a:solidFill>
                <a:latin typeface="DejaVu Sans"/>
                <a:ea typeface="DejaVu Sans"/>
                <a:cs typeface="DejaVu Sans"/>
              </a:defRPr>
            </a:pPr>
            <a:r>
              <a:rPr sz="1725" b="0">
                <a:solidFill>
                  <a:srgbClr val="202B31"/>
                </a:solidFill>
                <a:latin typeface="DejaVu Sans"/>
                <a:ea typeface="DejaVu Sans"/>
                <a:cs typeface="DejaVu Sans"/>
              </a:rPr>
              <a:t>$68 ÷ $2.40 = 28.3</a:t>
            </a:r>
          </a:p>
        </p:txBody>
      </p:sp>
      <p:sp>
        <p:nvSpPr>
          <p:cNvPr id="10" name="">
            <a:extLst xmlns:a="http://schemas.openxmlformats.org/drawingml/2006/main">
              <a:ext uri="{FF2B5EF4-FFF2-40B4-BE49-F238E27FC236}">
                <a16:creationId xmlns:a16="http://schemas.microsoft.com/office/drawing/2014/main" id="{4A0FF62B-8088-4D81-BEC4-CF71024CBD31}"/>
              </a:ext>
            </a:extLst>
          </p:cNvPr>
          <p:cNvSpPr>
            <a:spLocks xmlns:a="http://schemas.openxmlformats.org/drawingml/2006/main" noGrp="1"/>
          </p:cNvSpPr>
          <p:nvPr/>
        </p:nvSpPr>
        <p:spPr>
          <a:xfrm xmlns:a="http://schemas.openxmlformats.org/drawingml/2006/main">
            <a:off x="8839200" y="5143500"/>
            <a:ext cx="2619375" cy="7810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The 29th displaced order takes the trial below zero.</a:t>
            </a:r>
          </a:p>
        </p:txBody>
      </p:sp>
    </p:spTree>
    <p:extLst>
      <p:ext uri="{BB962C8B-B14F-4D97-AF65-F5344CB8AC3E}">
        <p14:creationId xmlns:p14="http://schemas.microsoft.com/office/powerpoint/2010/main" val="280902655"/>
      </p:ext>
    </p:extLst>
  </p:cSld>
</p:sld>
</file>

<file path=ppt/slides/slide6.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97924D5B-E08D-47DB-B85A-33F0AE427140}"/>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Higher volume helps only if enough sales are additional</a:t>
            </a:r>
          </a:p>
        </p:txBody>
      </p:sp>
      <p:sp>
        <p:nvSpPr>
          <p:cNvPr id="2" name="">
            <a:extLst xmlns:a="http://schemas.openxmlformats.org/drawingml/2006/main">
              <a:ext uri="{FF2B5EF4-FFF2-40B4-BE49-F238E27FC236}">
                <a16:creationId xmlns:a16="http://schemas.microsoft.com/office/drawing/2014/main" id="{D43AA290-06BD-4A4D-B022-C9A09DB22B88}"/>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Trial contribution in USD after the $170 launch cost. Regular-order contribution: $2.40.</a:t>
            </a:r>
          </a:p>
        </p:txBody>
      </p:sp>
      <p:sp>
        <p:nvSpPr>
          <p:cNvPr id="3" name="">
            <a:extLst xmlns:a="http://schemas.openxmlformats.org/drawingml/2006/main">
              <a:ext uri="{FF2B5EF4-FFF2-40B4-BE49-F238E27FC236}">
                <a16:creationId xmlns:a16="http://schemas.microsoft.com/office/drawing/2014/main" id="{CC62074E-7B36-471F-BEA2-5A9F17B74DF7}"/>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76863A1-2DEC-4598-8FAA-4AA1B11CF889}"/>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244C3F61-2399-407D-9EA1-4E6E504F8C95}"/>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06</a:t>
            </a:r>
          </a:p>
        </p:txBody>
      </p:sp>
      <p:graphicFrame>
        <p:nvGraphicFramePr>
          <p:cNvPr id="6" name="">
            <a:extLst xmlns:a="http://schemas.openxmlformats.org/drawingml/2006/main">
              <a:ext uri="{FF2B5EF4-FFF2-40B4-BE49-F238E27FC236}">
                <a16:creationId xmlns:a16="http://schemas.microsoft.com/office/drawing/2014/main" id="{99DA16CA-0357-4085-8A84-8CDC1F21B02E}"/>
              </a:ext>
            </a:extLst>
          </p:cNvPr>
          <p:cNvGraphicFramePr/>
          <p:nvPr/>
        </p:nvGraphicFramePr>
        <p:xfrm>
          <a:off xmlns:a="http://schemas.openxmlformats.org/drawingml/2006/main" x="666750" y="2238375"/>
          <a:ext xmlns:a="http://schemas.openxmlformats.org/drawingml/2006/main" cx="10763250" cy="2562225"/>
        </p:xfrm>
        <a:graphic xmlns:a="http://schemas.openxmlformats.org/drawingml/2006/main">
          <a:graphicData uri="http://schemas.openxmlformats.org/drawingml/2006/table">
            <a:tbl>
              <a:tblPr/>
              <a:tblGrid>
                <a:gridCol w="3619500"/>
                <a:gridCol w="2762250"/>
                <a:gridCol w="2190750"/>
                <a:gridCol w="2190750"/>
              </a:tblGrid>
              <a:tr h="640556">
                <a:tc>
                  <a:txBody>
                    <a:bodyPr/>
                    <a:lstStyle/>
                    <a:p>
                      <a:r>
                        <a:rPr sz="1425" b="1">
                          <a:solidFill>
                            <a:srgbClr val="F8F6EF"/>
                          </a:solidFill>
                          <a:latin typeface="DejaVu Sans"/>
                          <a:ea typeface="DejaVu Sans"/>
                          <a:cs typeface="DejaVu Sans"/>
                        </a:rPr>
                        <a:t>Offers sold in 20 days</a:t>
                      </a:r>
                    </a:p>
                  </a:txBody>
                  <a:tcPr marL="91440" marR="91440" marT="45720" marB="45720">
                    <a:lnL w="9525">
                      <a:solidFill>
                        <a:srgbClr val="D8DED4"/>
                      </a:solidFill>
                      <a:prstDash val="solid"/>
                    </a:lnL>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c>
                  <a:txBody>
                    <a:bodyPr/>
                    <a:lstStyle/>
                    <a:p>
                      <a:r>
                        <a:rPr sz="1425" b="1">
                          <a:solidFill>
                            <a:srgbClr val="F8F6EF"/>
                          </a:solidFill>
                          <a:latin typeface="DejaVu Sans"/>
                          <a:ea typeface="DejaVu Sans"/>
                          <a:cs typeface="DejaVu Sans"/>
                        </a:rPr>
                        <a:t>0 regular orders lost</a:t>
                      </a:r>
                    </a:p>
                  </a:txBody>
                  <a:tcPr marL="91440" marR="91440" marT="45720" marB="45720">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c>
                  <a:txBody>
                    <a:bodyPr/>
                    <a:lstStyle/>
                    <a:p>
                      <a:r>
                        <a:rPr sz="1425" b="1">
                          <a:solidFill>
                            <a:srgbClr val="F8F6EF"/>
                          </a:solidFill>
                          <a:latin typeface="DejaVu Sans"/>
                          <a:ea typeface="DejaVu Sans"/>
                          <a:cs typeface="DejaVu Sans"/>
                        </a:rPr>
                        <a:t>20 lost</a:t>
                      </a:r>
                    </a:p>
                  </a:txBody>
                  <a:tcPr marL="91440" marR="91440" marT="45720" marB="45720">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c>
                  <a:txBody>
                    <a:bodyPr/>
                    <a:lstStyle/>
                    <a:p>
                      <a:r>
                        <a:rPr sz="1425" b="1">
                          <a:solidFill>
                            <a:srgbClr val="F8F6EF"/>
                          </a:solidFill>
                          <a:latin typeface="DejaVu Sans"/>
                          <a:ea typeface="DejaVu Sans"/>
                          <a:cs typeface="DejaVu Sans"/>
                        </a:rPr>
                        <a:t>40 lost</a:t>
                      </a:r>
                    </a:p>
                  </a:txBody>
                  <a:tcPr marL="91440" marR="91440" marT="45720" marB="45720">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r>
              <a:tr h="640556">
                <a:tc>
                  <a:txBody>
                    <a:bodyPr/>
                    <a:lstStyle/>
                    <a:p>
                      <a:r>
                        <a:rPr sz="1425" b="0">
                          <a:solidFill>
                            <a:srgbClr val="202B31"/>
                          </a:solidFill>
                          <a:latin typeface="DejaVu Sans"/>
                          <a:ea typeface="DejaVu Sans"/>
                          <a:cs typeface="DejaVu Sans"/>
                        </a:rPr>
                        <a:t>80  (4 per day)</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−34</a:t>
                      </a:r>
                    </a:p>
                  </a:txBody>
                  <a:tcPr marL="91440" marR="91440" marT="45720" marB="45720">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−82</a:t>
                      </a:r>
                    </a:p>
                  </a:txBody>
                  <a:tcPr marL="91440" marR="91440" marT="45720" marB="45720">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−130</a:t>
                      </a:r>
                    </a:p>
                  </a:txBody>
                  <a:tcPr marL="91440" marR="91440" marT="45720" marB="45720">
                    <a:lnR w="9525">
                      <a:solidFill>
                        <a:srgbClr val="D8DED4"/>
                      </a:solidFill>
                      <a:prstDash val="solid"/>
                    </a:lnR>
                    <a:lnB w="9525">
                      <a:solidFill>
                        <a:srgbClr val="D8DED4"/>
                      </a:solidFill>
                      <a:prstDash val="solid"/>
                    </a:lnB>
                    <a:solidFill>
                      <a:srgbClr val="EDF0E7"/>
                    </a:solidFill>
                  </a:tcPr>
                </a:tc>
              </a:tr>
              <a:tr h="640556">
                <a:tc>
                  <a:txBody>
                    <a:bodyPr/>
                    <a:lstStyle/>
                    <a:p>
                      <a:r>
                        <a:rPr sz="1425" b="0">
                          <a:solidFill>
                            <a:srgbClr val="202B31"/>
                          </a:solidFill>
                          <a:latin typeface="DejaVu Sans"/>
                          <a:ea typeface="DejaVu Sans"/>
                          <a:cs typeface="DejaVu Sans"/>
                        </a:rPr>
                        <a:t>140  (7 per day)</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68</a:t>
                      </a:r>
                    </a:p>
                  </a:txBody>
                  <a:tcPr marL="91440" marR="91440" marT="45720" marB="45720">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20</a:t>
                      </a:r>
                    </a:p>
                  </a:txBody>
                  <a:tcPr marL="91440" marR="91440" marT="45720" marB="45720">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−28</a:t>
                      </a:r>
                    </a:p>
                  </a:txBody>
                  <a:tcPr marL="91440" marR="91440" marT="45720" marB="45720">
                    <a:lnR w="9525">
                      <a:solidFill>
                        <a:srgbClr val="D8DED4"/>
                      </a:solidFill>
                      <a:prstDash val="solid"/>
                    </a:lnR>
                    <a:lnB w="9525">
                      <a:solidFill>
                        <a:srgbClr val="D8DED4"/>
                      </a:solidFill>
                      <a:prstDash val="solid"/>
                    </a:lnB>
                    <a:solidFill>
                      <a:srgbClr val="F8F6EF"/>
                    </a:solidFill>
                  </a:tcPr>
                </a:tc>
              </a:tr>
              <a:tr h="640556">
                <a:tc>
                  <a:txBody>
                    <a:bodyPr/>
                    <a:lstStyle/>
                    <a:p>
                      <a:r>
                        <a:rPr sz="1425" b="0">
                          <a:solidFill>
                            <a:srgbClr val="202B31"/>
                          </a:solidFill>
                          <a:latin typeface="DejaVu Sans"/>
                          <a:ea typeface="DejaVu Sans"/>
                          <a:cs typeface="DejaVu Sans"/>
                        </a:rPr>
                        <a:t>200  (10 per day)</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170</a:t>
                      </a:r>
                    </a:p>
                  </a:txBody>
                  <a:tcPr marL="91440" marR="91440" marT="45720" marB="45720">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122</a:t>
                      </a:r>
                    </a:p>
                  </a:txBody>
                  <a:tcPr marL="91440" marR="91440" marT="45720" marB="45720">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74</a:t>
                      </a:r>
                    </a:p>
                  </a:txBody>
                  <a:tcPr marL="91440" marR="91440" marT="45720" marB="45720">
                    <a:lnR w="9525">
                      <a:solidFill>
                        <a:srgbClr val="D8DED4"/>
                      </a:solidFill>
                      <a:prstDash val="solid"/>
                    </a:lnR>
                    <a:lnB w="9525">
                      <a:solidFill>
                        <a:srgbClr val="D8DED4"/>
                      </a:solidFill>
                      <a:prstDash val="solid"/>
                    </a:lnB>
                    <a:solidFill>
                      <a:srgbClr val="EDF0E7"/>
                    </a:solidFill>
                  </a:tcPr>
                </a:tc>
              </a:tr>
            </a:tbl>
          </a:graphicData>
        </a:graphic>
      </p:graphicFrame>
      <p:sp>
        <p:nvSpPr>
          <p:cNvPr id="7" name="">
            <a:extLst xmlns:a="http://schemas.openxmlformats.org/drawingml/2006/main">
              <a:ext uri="{FF2B5EF4-FFF2-40B4-BE49-F238E27FC236}">
                <a16:creationId xmlns:a16="http://schemas.microsoft.com/office/drawing/2014/main" id="{1F347E49-DA63-49F7-9C40-947BCABF0890}"/>
              </a:ext>
            </a:extLst>
          </p:cNvPr>
          <p:cNvSpPr>
            <a:spLocks xmlns:a="http://schemas.openxmlformats.org/drawingml/2006/main" noGrp="1"/>
          </p:cNvSpPr>
          <p:nvPr/>
        </p:nvSpPr>
        <p:spPr>
          <a:xfrm xmlns:a="http://schemas.openxmlformats.org/drawingml/2006/main">
            <a:off x="733425" y="5219700"/>
            <a:ext cx="10620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75" b="0">
                <a:solidFill>
                  <a:srgbClr val="426D5A"/>
                </a:solidFill>
                <a:latin typeface="DejaVu Sans"/>
                <a:ea typeface="DejaVu Sans"/>
                <a:cs typeface="DejaVu Sans"/>
              </a:defRPr>
            </a:defPPr>
            <a:lvl1pPr>
              <a:defRPr sz="1875" b="0">
                <a:solidFill>
                  <a:srgbClr val="426D5A"/>
                </a:solidFill>
                <a:latin typeface="DejaVu Sans"/>
                <a:ea typeface="DejaVu Sans"/>
                <a:cs typeface="DejaVu Sans"/>
              </a:defRPr>
            </a:lvl1pPr>
            <a:lvl2pPr>
              <a:defRPr sz="1875" b="0">
                <a:solidFill>
                  <a:srgbClr val="426D5A"/>
                </a:solidFill>
                <a:latin typeface="DejaVu Sans"/>
                <a:ea typeface="DejaVu Sans"/>
                <a:cs typeface="DejaVu Sans"/>
              </a:defRPr>
            </a:lvl2pPr>
            <a:lvl3pPr>
              <a:defRPr sz="1875" b="0">
                <a:solidFill>
                  <a:srgbClr val="426D5A"/>
                </a:solidFill>
                <a:latin typeface="DejaVu Sans"/>
                <a:ea typeface="DejaVu Sans"/>
                <a:cs typeface="DejaVu Sans"/>
              </a:defRPr>
            </a:lvl3pPr>
            <a:lvl4pPr>
              <a:defRPr sz="1875" b="0">
                <a:solidFill>
                  <a:srgbClr val="426D5A"/>
                </a:solidFill>
                <a:latin typeface="DejaVu Sans"/>
                <a:ea typeface="DejaVu Sans"/>
                <a:cs typeface="DejaVu Sans"/>
              </a:defRPr>
            </a:lvl4pPr>
            <a:lvl5pPr>
              <a:defRPr sz="1875" b="0">
                <a:solidFill>
                  <a:srgbClr val="426D5A"/>
                </a:solidFill>
                <a:latin typeface="DejaVu Sans"/>
                <a:ea typeface="DejaVu Sans"/>
                <a:cs typeface="DejaVu Sans"/>
              </a:defRPr>
            </a:lvl5pPr>
            <a:lvl6pPr>
              <a:defRPr sz="1875" b="0">
                <a:solidFill>
                  <a:srgbClr val="426D5A"/>
                </a:solidFill>
                <a:latin typeface="DejaVu Sans"/>
                <a:ea typeface="DejaVu Sans"/>
                <a:cs typeface="DejaVu Sans"/>
              </a:defRPr>
            </a:lvl6pPr>
            <a:lvl7pPr>
              <a:defRPr sz="1875" b="0">
                <a:solidFill>
                  <a:srgbClr val="426D5A"/>
                </a:solidFill>
                <a:latin typeface="DejaVu Sans"/>
                <a:ea typeface="DejaVu Sans"/>
                <a:cs typeface="DejaVu Sans"/>
              </a:defRPr>
            </a:lvl7pPr>
            <a:lvl8pPr>
              <a:defRPr sz="1875" b="0">
                <a:solidFill>
                  <a:srgbClr val="426D5A"/>
                </a:solidFill>
                <a:latin typeface="DejaVu Sans"/>
                <a:ea typeface="DejaVu Sans"/>
                <a:cs typeface="DejaVu Sans"/>
              </a:defRPr>
            </a:lvl8pPr>
            <a:lvl9pPr>
              <a:defRPr sz="1875" b="0">
                <a:solidFill>
                  <a:srgbClr val="426D5A"/>
                </a:solidFill>
                <a:latin typeface="DejaVu Sans"/>
                <a:ea typeface="DejaVu Sans"/>
                <a:cs typeface="DejaVu Sans"/>
              </a:defRPr>
            </a:lvl9pPr>
          </a:lstStyle>
          <a:p xmlns:a="http://schemas.openxmlformats.org/drawingml/2006/main">
            <a:pPr>
              <a:defRPr sz="1875" b="0">
                <a:solidFill>
                  <a:srgbClr val="426D5A"/>
                </a:solidFill>
                <a:latin typeface="DejaVu Sans"/>
                <a:ea typeface="DejaVu Sans"/>
                <a:cs typeface="DejaVu Sans"/>
              </a:defRPr>
            </a:pPr>
            <a:r>
              <a:rPr sz="1875" b="0">
                <a:solidFill>
                  <a:srgbClr val="426D5A"/>
                </a:solidFill>
                <a:latin typeface="DejaVu Sans"/>
                <a:ea typeface="DejaVu Sans"/>
                <a:cs typeface="DejaVu Sans"/>
              </a:rPr>
              <a:t>Trial contribution = offers × $1.70 − displaced orders × $2.40 − $170</a:t>
            </a:r>
          </a:p>
        </p:txBody>
      </p:sp>
      <p:sp>
        <p:nvSpPr>
          <p:cNvPr id="8" name="">
            <a:extLst xmlns:a="http://schemas.openxmlformats.org/drawingml/2006/main">
              <a:ext uri="{FF2B5EF4-FFF2-40B4-BE49-F238E27FC236}">
                <a16:creationId xmlns:a16="http://schemas.microsoft.com/office/drawing/2014/main" id="{B095710C-A778-47F3-A155-7BA85BE0B247}"/>
              </a:ext>
            </a:extLst>
          </p:cNvPr>
          <p:cNvSpPr>
            <a:spLocks xmlns:a="http://schemas.openxmlformats.org/drawingml/2006/main" noGrp="1"/>
          </p:cNvSpPr>
          <p:nvPr/>
        </p:nvSpPr>
        <p:spPr>
          <a:xfrm xmlns:a="http://schemas.openxmlformats.org/drawingml/2006/main">
            <a:off x="733425" y="5838825"/>
            <a:ext cx="1057275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200" b="0">
                <a:solidFill>
                  <a:srgbClr val="68747A"/>
                </a:solidFill>
                <a:latin typeface="DejaVu Sans"/>
                <a:ea typeface="DejaVu Sans"/>
                <a:cs typeface="DejaVu Sans"/>
              </a:defRPr>
            </a:defPPr>
            <a:lvl1pPr>
              <a:defRPr sz="1200" b="0">
                <a:solidFill>
                  <a:srgbClr val="68747A"/>
                </a:solidFill>
                <a:latin typeface="DejaVu Sans"/>
                <a:ea typeface="DejaVu Sans"/>
                <a:cs typeface="DejaVu Sans"/>
              </a:defRPr>
            </a:lvl1pPr>
            <a:lvl2pPr>
              <a:defRPr sz="1200" b="0">
                <a:solidFill>
                  <a:srgbClr val="68747A"/>
                </a:solidFill>
                <a:latin typeface="DejaVu Sans"/>
                <a:ea typeface="DejaVu Sans"/>
                <a:cs typeface="DejaVu Sans"/>
              </a:defRPr>
            </a:lvl2pPr>
            <a:lvl3pPr>
              <a:defRPr sz="1200" b="0">
                <a:solidFill>
                  <a:srgbClr val="68747A"/>
                </a:solidFill>
                <a:latin typeface="DejaVu Sans"/>
                <a:ea typeface="DejaVu Sans"/>
                <a:cs typeface="DejaVu Sans"/>
              </a:defRPr>
            </a:lvl3pPr>
            <a:lvl4pPr>
              <a:defRPr sz="1200" b="0">
                <a:solidFill>
                  <a:srgbClr val="68747A"/>
                </a:solidFill>
                <a:latin typeface="DejaVu Sans"/>
                <a:ea typeface="DejaVu Sans"/>
                <a:cs typeface="DejaVu Sans"/>
              </a:defRPr>
            </a:lvl4pPr>
            <a:lvl5pPr>
              <a:defRPr sz="1200" b="0">
                <a:solidFill>
                  <a:srgbClr val="68747A"/>
                </a:solidFill>
                <a:latin typeface="DejaVu Sans"/>
                <a:ea typeface="DejaVu Sans"/>
                <a:cs typeface="DejaVu Sans"/>
              </a:defRPr>
            </a:lvl5pPr>
            <a:lvl6pPr>
              <a:defRPr sz="1200" b="0">
                <a:solidFill>
                  <a:srgbClr val="68747A"/>
                </a:solidFill>
                <a:latin typeface="DejaVu Sans"/>
                <a:ea typeface="DejaVu Sans"/>
                <a:cs typeface="DejaVu Sans"/>
              </a:defRPr>
            </a:lvl6pPr>
            <a:lvl7pPr>
              <a:defRPr sz="1200" b="0">
                <a:solidFill>
                  <a:srgbClr val="68747A"/>
                </a:solidFill>
                <a:latin typeface="DejaVu Sans"/>
                <a:ea typeface="DejaVu Sans"/>
                <a:cs typeface="DejaVu Sans"/>
              </a:defRPr>
            </a:lvl7pPr>
            <a:lvl8pPr>
              <a:defRPr sz="1200" b="0">
                <a:solidFill>
                  <a:srgbClr val="68747A"/>
                </a:solidFill>
                <a:latin typeface="DejaVu Sans"/>
                <a:ea typeface="DejaVu Sans"/>
                <a:cs typeface="DejaVu Sans"/>
              </a:defRPr>
            </a:lvl8pPr>
            <a:lvl9pPr>
              <a:defRPr sz="1200" b="0">
                <a:solidFill>
                  <a:srgbClr val="68747A"/>
                </a:solidFill>
                <a:latin typeface="DejaVu Sans"/>
                <a:ea typeface="DejaVu Sans"/>
                <a:cs typeface="DejaVu Sans"/>
              </a:defRPr>
            </a:lvl9pPr>
          </a:lstStyle>
          <a:p xmlns:a="http://schemas.openxmlformats.org/drawingml/2006/main">
            <a:pPr>
              <a:defRPr sz="1200" b="0">
                <a:solidFill>
                  <a:srgbClr val="68747A"/>
                </a:solidFill>
                <a:latin typeface="DejaVu Sans"/>
                <a:ea typeface="DejaVu Sans"/>
                <a:cs typeface="DejaVu Sans"/>
              </a:defRPr>
            </a:pPr>
            <a:r>
              <a:rPr sz="1200" b="0">
                <a:solidFill>
                  <a:srgbClr val="68747A"/>
                </a:solidFill>
                <a:latin typeface="DejaVu Sans"/>
                <a:ea typeface="DejaVu Sans"/>
                <a:cs typeface="DejaVu Sans"/>
              </a:rPr>
              <a:t>Each column holds the number of displaced orders fixed. These are scenarios, not sales forecasts.</a:t>
            </a:r>
          </a:p>
        </p:txBody>
      </p:sp>
    </p:spTree>
    <p:extLst>
      <p:ext uri="{BB962C8B-B14F-4D97-AF65-F5344CB8AC3E}">
        <p14:creationId xmlns:p14="http://schemas.microsoft.com/office/powerpoint/2010/main" val="1837372732"/>
      </p:ext>
    </p:extLst>
  </p:cSld>
</p:sld>
</file>

<file path=ppt/slides/slide7.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D687DB6D-5971-419E-A229-C2D4ADFD67CD}"/>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The trial needs a baseline before the offer starts</a:t>
            </a:r>
          </a:p>
        </p:txBody>
      </p:sp>
      <p:sp>
        <p:nvSpPr>
          <p:cNvPr id="2" name="">
            <a:extLst xmlns:a="http://schemas.openxmlformats.org/drawingml/2006/main">
              <a:ext uri="{FF2B5EF4-FFF2-40B4-BE49-F238E27FC236}">
                <a16:creationId xmlns:a16="http://schemas.microsoft.com/office/drawing/2014/main" id="{D9CF512E-9FA4-4428-85DA-6E4FCCE45F49}"/>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Counter sales only, one recipe, one price. No equipment purchase.</a:t>
            </a:r>
          </a:p>
        </p:txBody>
      </p:sp>
      <p:sp>
        <p:nvSpPr>
          <p:cNvPr id="3" name="">
            <a:extLst xmlns:a="http://schemas.openxmlformats.org/drawingml/2006/main">
              <a:ext uri="{FF2B5EF4-FFF2-40B4-BE49-F238E27FC236}">
                <a16:creationId xmlns:a16="http://schemas.microsoft.com/office/drawing/2014/main" id="{5418167E-F634-4D6C-B689-B0C69C3D7111}"/>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7C7031A7-AFD8-455F-AF1D-492DC3B49358}"/>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3EFD1CDB-E7FB-4F2B-8CEB-EA64FF341A4F}"/>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07</a:t>
            </a:r>
          </a:p>
        </p:txBody>
      </p:sp>
      <p:graphicFrame>
        <p:nvGraphicFramePr>
          <p:cNvPr id="6" name="">
            <a:extLst xmlns:a="http://schemas.openxmlformats.org/drawingml/2006/main">
              <a:ext uri="{FF2B5EF4-FFF2-40B4-BE49-F238E27FC236}">
                <a16:creationId xmlns:a16="http://schemas.microsoft.com/office/drawing/2014/main" id="{49B9B6A6-B05D-4FE5-A1BB-9D9FFA75F06F}"/>
              </a:ext>
            </a:extLst>
          </p:cNvPr>
          <p:cNvGraphicFramePr/>
          <p:nvPr/>
        </p:nvGraphicFramePr>
        <p:xfrm>
          <a:off xmlns:a="http://schemas.openxmlformats.org/drawingml/2006/main" x="666750" y="2133600"/>
          <a:ext xmlns:a="http://schemas.openxmlformats.org/drawingml/2006/main" cx="10763250" cy="3095625"/>
        </p:xfrm>
        <a:graphic xmlns:a="http://schemas.openxmlformats.org/drawingml/2006/main">
          <a:graphicData uri="http://schemas.openxmlformats.org/drawingml/2006/table">
            <a:tbl>
              <a:tblPr/>
              <a:tblGrid>
                <a:gridCol w="1476375"/>
                <a:gridCol w="4095750"/>
                <a:gridCol w="5191125"/>
              </a:tblGrid>
              <a:tr h="619125">
                <a:tc>
                  <a:txBody>
                    <a:bodyPr/>
                    <a:lstStyle/>
                    <a:p>
                      <a:r>
                        <a:rPr sz="1425" b="1">
                          <a:solidFill>
                            <a:srgbClr val="F8F6EF"/>
                          </a:solidFill>
                          <a:latin typeface="DejaVu Sans"/>
                          <a:ea typeface="DejaVu Sans"/>
                          <a:cs typeface="DejaVu Sans"/>
                        </a:rPr>
                        <a:t>Stage</a:t>
                      </a:r>
                    </a:p>
                  </a:txBody>
                  <a:tcPr marL="91440" marR="91440" marT="45720" marB="45720">
                    <a:lnL w="9525">
                      <a:solidFill>
                        <a:srgbClr val="D8DED4"/>
                      </a:solidFill>
                      <a:prstDash val="solid"/>
                    </a:lnL>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c>
                  <a:txBody>
                    <a:bodyPr/>
                    <a:lstStyle/>
                    <a:p>
                      <a:r>
                        <a:rPr sz="1425" b="1">
                          <a:solidFill>
                            <a:srgbClr val="F8F6EF"/>
                          </a:solidFill>
                          <a:latin typeface="DejaVu Sans"/>
                          <a:ea typeface="DejaVu Sans"/>
                          <a:cs typeface="DejaVu Sans"/>
                        </a:rPr>
                        <a:t>What happens</a:t>
                      </a:r>
                    </a:p>
                  </a:txBody>
                  <a:tcPr marL="91440" marR="91440" marT="45720" marB="45720">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c>
                  <a:txBody>
                    <a:bodyPr/>
                    <a:lstStyle/>
                    <a:p>
                      <a:r>
                        <a:rPr sz="1425" b="1">
                          <a:solidFill>
                            <a:srgbClr val="F8F6EF"/>
                          </a:solidFill>
                          <a:latin typeface="DejaVu Sans"/>
                          <a:ea typeface="DejaVu Sans"/>
                          <a:cs typeface="DejaVu Sans"/>
                        </a:rPr>
                        <a:t>What the owner needs to know</a:t>
                      </a:r>
                    </a:p>
                  </a:txBody>
                  <a:tcPr marL="91440" marR="91440" marT="45720" marB="45720">
                    <a:lnR w="9525">
                      <a:solidFill>
                        <a:srgbClr val="D8DED4"/>
                      </a:solidFill>
                      <a:prstDash val="solid"/>
                    </a:lnR>
                    <a:lnT w="9525">
                      <a:solidFill>
                        <a:srgbClr val="D8DED4"/>
                      </a:solidFill>
                      <a:prstDash val="solid"/>
                    </a:lnT>
                    <a:lnB w="9525">
                      <a:solidFill>
                        <a:srgbClr val="D8DED4"/>
                      </a:solidFill>
                      <a:prstDash val="solid"/>
                    </a:lnB>
                    <a:solidFill>
                      <a:srgbClr val="426D5A"/>
                    </a:solidFill>
                  </a:tcPr>
                </a:tc>
              </a:tr>
              <a:tr h="619125">
                <a:tc>
                  <a:txBody>
                    <a:bodyPr/>
                    <a:lstStyle/>
                    <a:p>
                      <a:r>
                        <a:rPr sz="1425" b="0">
                          <a:solidFill>
                            <a:srgbClr val="202B31"/>
                          </a:solidFill>
                          <a:latin typeface="DejaVu Sans"/>
                          <a:ea typeface="DejaVu Sans"/>
                          <a:cs typeface="DejaVu Sans"/>
                        </a:rPr>
                        <a:t>Week 0</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Record regular lunch sales for five weekdays</a:t>
                      </a:r>
                    </a:p>
                  </a:txBody>
                  <a:tcPr marL="91440" marR="91440" marT="45720" marB="45720">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Typical contribution and service time before the offer</a:t>
                      </a:r>
                    </a:p>
                  </a:txBody>
                  <a:tcPr marL="91440" marR="91440" marT="45720" marB="45720">
                    <a:lnR w="9525">
                      <a:solidFill>
                        <a:srgbClr val="D8DED4"/>
                      </a:solidFill>
                      <a:prstDash val="solid"/>
                    </a:lnR>
                    <a:lnB w="9525">
                      <a:solidFill>
                        <a:srgbClr val="D8DED4"/>
                      </a:solidFill>
                      <a:prstDash val="solid"/>
                    </a:lnB>
                    <a:solidFill>
                      <a:srgbClr val="EDF0E7"/>
                    </a:solidFill>
                  </a:tcPr>
                </a:tc>
              </a:tr>
              <a:tr h="619125">
                <a:tc>
                  <a:txBody>
                    <a:bodyPr/>
                    <a:lstStyle/>
                    <a:p>
                      <a:r>
                        <a:rPr sz="1425" b="0">
                          <a:solidFill>
                            <a:srgbClr val="202B31"/>
                          </a:solidFill>
                          <a:latin typeface="DejaVu Sans"/>
                          <a:ea typeface="DejaVu Sans"/>
                          <a:cs typeface="DejaVu Sans"/>
                        </a:rPr>
                        <a:t>Weeks 1–2</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Sell a capped batch using a separate till code</a:t>
                      </a:r>
                    </a:p>
                  </a:txBody>
                  <a:tcPr marL="91440" marR="91440" marT="45720" marB="45720">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Offers sold, waste and extra preparation time</a:t>
                      </a:r>
                    </a:p>
                  </a:txBody>
                  <a:tcPr marL="91440" marR="91440" marT="45720" marB="45720">
                    <a:lnR w="9525">
                      <a:solidFill>
                        <a:srgbClr val="D8DED4"/>
                      </a:solidFill>
                      <a:prstDash val="solid"/>
                    </a:lnR>
                    <a:lnB w="9525">
                      <a:solidFill>
                        <a:srgbClr val="D8DED4"/>
                      </a:solidFill>
                      <a:prstDash val="solid"/>
                    </a:lnB>
                    <a:solidFill>
                      <a:srgbClr val="F8F6EF"/>
                    </a:solidFill>
                  </a:tcPr>
                </a:tc>
              </a:tr>
              <a:tr h="619125">
                <a:tc>
                  <a:txBody>
                    <a:bodyPr/>
                    <a:lstStyle/>
                    <a:p>
                      <a:r>
                        <a:rPr sz="1425" b="0">
                          <a:solidFill>
                            <a:srgbClr val="202B31"/>
                          </a:solidFill>
                          <a:latin typeface="DejaVu Sans"/>
                          <a:ea typeface="DejaVu Sans"/>
                          <a:cs typeface="DejaVu Sans"/>
                        </a:rPr>
                        <a:t>Weeks 3–4</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Keep price and recipe unchanged</a:t>
                      </a:r>
                    </a:p>
                  </a:txBody>
                  <a:tcPr marL="91440" marR="91440" marT="45720" marB="45720">
                    <a:lnR w="9525">
                      <a:solidFill>
                        <a:srgbClr val="D8DED4"/>
                      </a:solidFill>
                      <a:prstDash val="solid"/>
                    </a:lnR>
                    <a:lnB w="9525">
                      <a:solidFill>
                        <a:srgbClr val="D8DED4"/>
                      </a:solidFill>
                      <a:prstDash val="solid"/>
                    </a:lnB>
                    <a:solidFill>
                      <a:srgbClr val="EDF0E7"/>
                    </a:solidFill>
                  </a:tcPr>
                </a:tc>
                <a:tc>
                  <a:txBody>
                    <a:bodyPr/>
                    <a:lstStyle/>
                    <a:p>
                      <a:r>
                        <a:rPr sz="1425" b="0">
                          <a:solidFill>
                            <a:srgbClr val="202B31"/>
                          </a:solidFill>
                          <a:latin typeface="DejaVu Sans"/>
                          <a:ea typeface="DejaVu Sans"/>
                          <a:cs typeface="DejaVu Sans"/>
                        </a:rPr>
                        <a:t>Whether regular-order contribution falls as offer sales rise</a:t>
                      </a:r>
                    </a:p>
                  </a:txBody>
                  <a:tcPr marL="91440" marR="91440" marT="45720" marB="45720">
                    <a:lnR w="9525">
                      <a:solidFill>
                        <a:srgbClr val="D8DED4"/>
                      </a:solidFill>
                      <a:prstDash val="solid"/>
                    </a:lnR>
                    <a:lnB w="9525">
                      <a:solidFill>
                        <a:srgbClr val="D8DED4"/>
                      </a:solidFill>
                      <a:prstDash val="solid"/>
                    </a:lnB>
                    <a:solidFill>
                      <a:srgbClr val="EDF0E7"/>
                    </a:solidFill>
                  </a:tcPr>
                </a:tc>
              </a:tr>
              <a:tr h="619125">
                <a:tc>
                  <a:txBody>
                    <a:bodyPr/>
                    <a:lstStyle/>
                    <a:p>
                      <a:r>
                        <a:rPr sz="1425" b="0">
                          <a:solidFill>
                            <a:srgbClr val="202B31"/>
                          </a:solidFill>
                          <a:latin typeface="DejaVu Sans"/>
                          <a:ea typeface="DejaVu Sans"/>
                          <a:cs typeface="DejaVu Sans"/>
                        </a:rPr>
                        <a:t>Review</a:t>
                      </a:r>
                    </a:p>
                  </a:txBody>
                  <a:tcPr marL="91440" marR="91440" marT="45720" marB="45720">
                    <a:lnL w="9525">
                      <a:solidFill>
                        <a:srgbClr val="D8DED4"/>
                      </a:solidFill>
                      <a:prstDash val="solid"/>
                    </a:lnL>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Reconcile sales, actual costs and staff records</a:t>
                      </a:r>
                    </a:p>
                  </a:txBody>
                  <a:tcPr marL="91440" marR="91440" marT="45720" marB="45720">
                    <a:lnR w="9525">
                      <a:solidFill>
                        <a:srgbClr val="D8DED4"/>
                      </a:solidFill>
                      <a:prstDash val="solid"/>
                    </a:lnR>
                    <a:lnB w="9525">
                      <a:solidFill>
                        <a:srgbClr val="D8DED4"/>
                      </a:solidFill>
                      <a:prstDash val="solid"/>
                    </a:lnB>
                    <a:solidFill>
                      <a:srgbClr val="F8F6EF"/>
                    </a:solidFill>
                  </a:tcPr>
                </a:tc>
                <a:tc>
                  <a:txBody>
                    <a:bodyPr/>
                    <a:lstStyle/>
                    <a:p>
                      <a:r>
                        <a:rPr sz="1425" b="0">
                          <a:solidFill>
                            <a:srgbClr val="202B31"/>
                          </a:solidFill>
                          <a:latin typeface="DejaVu Sans"/>
                          <a:ea typeface="DejaVu Sans"/>
                          <a:cs typeface="DejaVu Sans"/>
                        </a:rPr>
                        <a:t>Incremental contribution and any disruption to regular service</a:t>
                      </a:r>
                    </a:p>
                  </a:txBody>
                  <a:tcPr marL="91440" marR="91440" marT="45720" marB="45720">
                    <a:lnR w="9525">
                      <a:solidFill>
                        <a:srgbClr val="D8DED4"/>
                      </a:solidFill>
                      <a:prstDash val="solid"/>
                    </a:lnR>
                    <a:lnB w="9525">
                      <a:solidFill>
                        <a:srgbClr val="D8DED4"/>
                      </a:solidFill>
                      <a:prstDash val="solid"/>
                    </a:lnB>
                    <a:solidFill>
                      <a:srgbClr val="F8F6EF"/>
                    </a:solidFill>
                  </a:tcPr>
                </a:tc>
              </a:tr>
            </a:tbl>
          </a:graphicData>
        </a:graphic>
      </p:graphicFrame>
      <p:sp>
        <p:nvSpPr>
          <p:cNvPr id="7" name="">
            <a:extLst xmlns:a="http://schemas.openxmlformats.org/drawingml/2006/main">
              <a:ext uri="{FF2B5EF4-FFF2-40B4-BE49-F238E27FC236}">
                <a16:creationId xmlns:a16="http://schemas.microsoft.com/office/drawing/2014/main" id="{02382300-D1F3-47C4-B9EA-632355E82DD9}"/>
              </a:ext>
            </a:extLst>
          </p:cNvPr>
          <p:cNvSpPr>
            <a:spLocks xmlns:a="http://schemas.openxmlformats.org/drawingml/2006/main" noGrp="1"/>
          </p:cNvSpPr>
          <p:nvPr/>
        </p:nvSpPr>
        <p:spPr>
          <a:xfrm xmlns:a="http://schemas.openxmlformats.org/drawingml/2006/main">
            <a:off x="723900" y="5476875"/>
            <a:ext cx="10572750"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426D5A"/>
                </a:solidFill>
                <a:latin typeface="DejaVu Sans"/>
                <a:ea typeface="DejaVu Sans"/>
                <a:cs typeface="DejaVu Sans"/>
              </a:defRPr>
            </a:defPPr>
            <a:lvl1pPr>
              <a:defRPr sz="1725" b="0">
                <a:solidFill>
                  <a:srgbClr val="426D5A"/>
                </a:solidFill>
                <a:latin typeface="DejaVu Sans"/>
                <a:ea typeface="DejaVu Sans"/>
                <a:cs typeface="DejaVu Sans"/>
              </a:defRPr>
            </a:lvl1pPr>
            <a:lvl2pPr>
              <a:defRPr sz="1725" b="0">
                <a:solidFill>
                  <a:srgbClr val="426D5A"/>
                </a:solidFill>
                <a:latin typeface="DejaVu Sans"/>
                <a:ea typeface="DejaVu Sans"/>
                <a:cs typeface="DejaVu Sans"/>
              </a:defRPr>
            </a:lvl2pPr>
            <a:lvl3pPr>
              <a:defRPr sz="1725" b="0">
                <a:solidFill>
                  <a:srgbClr val="426D5A"/>
                </a:solidFill>
                <a:latin typeface="DejaVu Sans"/>
                <a:ea typeface="DejaVu Sans"/>
                <a:cs typeface="DejaVu Sans"/>
              </a:defRPr>
            </a:lvl3pPr>
            <a:lvl4pPr>
              <a:defRPr sz="1725" b="0">
                <a:solidFill>
                  <a:srgbClr val="426D5A"/>
                </a:solidFill>
                <a:latin typeface="DejaVu Sans"/>
                <a:ea typeface="DejaVu Sans"/>
                <a:cs typeface="DejaVu Sans"/>
              </a:defRPr>
            </a:lvl4pPr>
            <a:lvl5pPr>
              <a:defRPr sz="1725" b="0">
                <a:solidFill>
                  <a:srgbClr val="426D5A"/>
                </a:solidFill>
                <a:latin typeface="DejaVu Sans"/>
                <a:ea typeface="DejaVu Sans"/>
                <a:cs typeface="DejaVu Sans"/>
              </a:defRPr>
            </a:lvl5pPr>
            <a:lvl6pPr>
              <a:defRPr sz="1725" b="0">
                <a:solidFill>
                  <a:srgbClr val="426D5A"/>
                </a:solidFill>
                <a:latin typeface="DejaVu Sans"/>
                <a:ea typeface="DejaVu Sans"/>
                <a:cs typeface="DejaVu Sans"/>
              </a:defRPr>
            </a:lvl6pPr>
            <a:lvl7pPr>
              <a:defRPr sz="1725" b="0">
                <a:solidFill>
                  <a:srgbClr val="426D5A"/>
                </a:solidFill>
                <a:latin typeface="DejaVu Sans"/>
                <a:ea typeface="DejaVu Sans"/>
                <a:cs typeface="DejaVu Sans"/>
              </a:defRPr>
            </a:lvl7pPr>
            <a:lvl8pPr>
              <a:defRPr sz="1725" b="0">
                <a:solidFill>
                  <a:srgbClr val="426D5A"/>
                </a:solidFill>
                <a:latin typeface="DejaVu Sans"/>
                <a:ea typeface="DejaVu Sans"/>
                <a:cs typeface="DejaVu Sans"/>
              </a:defRPr>
            </a:lvl8pPr>
            <a:lvl9pPr>
              <a:defRPr sz="1725" b="0">
                <a:solidFill>
                  <a:srgbClr val="426D5A"/>
                </a:solidFill>
                <a:latin typeface="DejaVu Sans"/>
                <a:ea typeface="DejaVu Sans"/>
                <a:cs typeface="DejaVu Sans"/>
              </a:defRPr>
            </a:lvl9pPr>
          </a:lstStyle>
          <a:p xmlns:a="http://schemas.openxmlformats.org/drawingml/2006/main">
            <a:pPr>
              <a:defRPr sz="1725" b="0">
                <a:solidFill>
                  <a:srgbClr val="426D5A"/>
                </a:solidFill>
                <a:latin typeface="DejaVu Sans"/>
                <a:ea typeface="DejaVu Sans"/>
                <a:cs typeface="DejaVu Sans"/>
              </a:defRPr>
            </a:pPr>
            <a:r>
              <a:rPr sz="1725" b="0">
                <a:solidFill>
                  <a:srgbClr val="426D5A"/>
                </a:solidFill>
                <a:latin typeface="DejaVu Sans"/>
                <a:ea typeface="DejaVu Sans"/>
                <a:cs typeface="DejaVu Sans"/>
              </a:rPr>
              <a:t>A separate till code records offer sales. It cannot identify displaced orders on its own.</a:t>
            </a:r>
          </a:p>
        </p:txBody>
      </p:sp>
      <p:sp>
        <p:nvSpPr>
          <p:cNvPr id="8" name="">
            <a:extLst xmlns:a="http://schemas.openxmlformats.org/drawingml/2006/main">
              <a:ext uri="{FF2B5EF4-FFF2-40B4-BE49-F238E27FC236}">
                <a16:creationId xmlns:a16="http://schemas.microsoft.com/office/drawing/2014/main" id="{49939FD3-D1E5-48EF-A98E-21C60DECF3AE}"/>
              </a:ext>
            </a:extLst>
          </p:cNvPr>
          <p:cNvSpPr>
            <a:spLocks xmlns:a="http://schemas.openxmlformats.org/drawingml/2006/main" noGrp="1"/>
          </p:cNvSpPr>
          <p:nvPr/>
        </p:nvSpPr>
        <p:spPr>
          <a:xfrm xmlns:a="http://schemas.openxmlformats.org/drawingml/2006/main">
            <a:off x="723900" y="5962650"/>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125" b="0">
                <a:solidFill>
                  <a:srgbClr val="68747A"/>
                </a:solidFill>
                <a:latin typeface="DejaVu Sans"/>
                <a:ea typeface="DejaVu Sans"/>
                <a:cs typeface="DejaVu Sans"/>
              </a:defRPr>
            </a:defPPr>
            <a:lvl1pPr>
              <a:defRPr sz="1125" b="0">
                <a:solidFill>
                  <a:srgbClr val="68747A"/>
                </a:solidFill>
                <a:latin typeface="DejaVu Sans"/>
                <a:ea typeface="DejaVu Sans"/>
                <a:cs typeface="DejaVu Sans"/>
              </a:defRPr>
            </a:lvl1pPr>
            <a:lvl2pPr>
              <a:defRPr sz="1125" b="0">
                <a:solidFill>
                  <a:srgbClr val="68747A"/>
                </a:solidFill>
                <a:latin typeface="DejaVu Sans"/>
                <a:ea typeface="DejaVu Sans"/>
                <a:cs typeface="DejaVu Sans"/>
              </a:defRPr>
            </a:lvl2pPr>
            <a:lvl3pPr>
              <a:defRPr sz="1125" b="0">
                <a:solidFill>
                  <a:srgbClr val="68747A"/>
                </a:solidFill>
                <a:latin typeface="DejaVu Sans"/>
                <a:ea typeface="DejaVu Sans"/>
                <a:cs typeface="DejaVu Sans"/>
              </a:defRPr>
            </a:lvl3pPr>
            <a:lvl4pPr>
              <a:defRPr sz="1125" b="0">
                <a:solidFill>
                  <a:srgbClr val="68747A"/>
                </a:solidFill>
                <a:latin typeface="DejaVu Sans"/>
                <a:ea typeface="DejaVu Sans"/>
                <a:cs typeface="DejaVu Sans"/>
              </a:defRPr>
            </a:lvl4pPr>
            <a:lvl5pPr>
              <a:defRPr sz="1125" b="0">
                <a:solidFill>
                  <a:srgbClr val="68747A"/>
                </a:solidFill>
                <a:latin typeface="DejaVu Sans"/>
                <a:ea typeface="DejaVu Sans"/>
                <a:cs typeface="DejaVu Sans"/>
              </a:defRPr>
            </a:lvl5pPr>
            <a:lvl6pPr>
              <a:defRPr sz="1125" b="0">
                <a:solidFill>
                  <a:srgbClr val="68747A"/>
                </a:solidFill>
                <a:latin typeface="DejaVu Sans"/>
                <a:ea typeface="DejaVu Sans"/>
                <a:cs typeface="DejaVu Sans"/>
              </a:defRPr>
            </a:lvl6pPr>
            <a:lvl7pPr>
              <a:defRPr sz="1125" b="0">
                <a:solidFill>
                  <a:srgbClr val="68747A"/>
                </a:solidFill>
                <a:latin typeface="DejaVu Sans"/>
                <a:ea typeface="DejaVu Sans"/>
                <a:cs typeface="DejaVu Sans"/>
              </a:defRPr>
            </a:lvl7pPr>
            <a:lvl8pPr>
              <a:defRPr sz="1125" b="0">
                <a:solidFill>
                  <a:srgbClr val="68747A"/>
                </a:solidFill>
                <a:latin typeface="DejaVu Sans"/>
                <a:ea typeface="DejaVu Sans"/>
                <a:cs typeface="DejaVu Sans"/>
              </a:defRPr>
            </a:lvl8pPr>
            <a:lvl9pPr>
              <a:defRPr sz="1125" b="0">
                <a:solidFill>
                  <a:srgbClr val="68747A"/>
                </a:solidFill>
                <a:latin typeface="DejaVu Sans"/>
                <a:ea typeface="DejaVu Sans"/>
                <a:cs typeface="DejaVu Sans"/>
              </a:defRPr>
            </a:lvl9pPr>
          </a:lstStyle>
          <a:p xmlns:a="http://schemas.openxmlformats.org/drawingml/2006/main">
            <a:pPr>
              <a:defRPr sz="1125" b="0">
                <a:solidFill>
                  <a:srgbClr val="68747A"/>
                </a:solidFill>
                <a:latin typeface="DejaVu Sans"/>
                <a:ea typeface="DejaVu Sans"/>
                <a:cs typeface="DejaVu Sans"/>
              </a:defRPr>
            </a:pPr>
            <a:r>
              <a:rPr sz="1125" b="0">
                <a:solidFill>
                  <a:srgbClr val="68747A"/>
                </a:solidFill>
                <a:latin typeface="DejaVu Sans"/>
                <a:ea typeface="DejaVu Sans"/>
                <a:cs typeface="DejaVu Sans"/>
              </a:rPr>
              <a:t>Compare similar weekdays and ask repeat customers what they would otherwise have bought. Both are imperfect estimates.</a:t>
            </a:r>
          </a:p>
        </p:txBody>
      </p:sp>
    </p:spTree>
    <p:extLst>
      <p:ext uri="{BB962C8B-B14F-4D97-AF65-F5344CB8AC3E}">
        <p14:creationId xmlns:p14="http://schemas.microsoft.com/office/powerpoint/2010/main" val="1785902637"/>
      </p:ext>
    </p:extLst>
  </p:cSld>
</p:sld>
</file>

<file path=ppt/slides/slide8.xml><?xml version="1.0" encoding="utf-8"?>
<p:sld xmlns:p="http://schemas.openxmlformats.org/presentationml/2006/main">
  <p:cSld>
    <p:bg>
      <p:bgPr>
        <a:solidFill xmlns:a="http://schemas.openxmlformats.org/drawingml/2006/main">
          <a:srgbClr val="F8F6EF"/>
        </a:solidFill>
      </p:bgPr>
    </p:bg>
    <p:spTree>
      <p:nvGrpSpPr>
        <p:cNvPr id="1" name=""/>
        <p:cNvGrpSpPr/>
        <p:nvPr/>
      </p:nvGrpSpPr>
      <p:grpSpPr>
        <a:xfrm xmlns:a="http://schemas.openxmlformats.org/drawingml/2006/main"/>
      </p:grpSpPr>
      <p:sp>
        <p:nvSpPr>
          <p:cNvPr id="14" name="">
            <a:extLst xmlns:a="http://schemas.openxmlformats.org/drawingml/2006/main">
              <a:ext uri="{FF2B5EF4-FFF2-40B4-BE49-F238E27FC236}">
                <a16:creationId xmlns:a16="http://schemas.microsoft.com/office/drawing/2014/main" id="{221597C9-58F6-4C3B-BFAD-FBEC2C20068B}"/>
              </a:ext>
            </a:extLst>
          </p:cNvPr>
          <p:cNvSpPr>
            <a:spLocks xmlns:a="http://schemas.openxmlformats.org/drawingml/2006/main" noGrp="1"/>
          </p:cNvSpPr>
          <p:nvPr/>
        </p:nvSpPr>
        <p:spPr>
          <a:xfrm xmlns:a="http://schemas.openxmlformats.org/drawingml/2006/main">
            <a:off x="609600" y="504825"/>
            <a:ext cx="1093470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2925" b="1">
                <a:solidFill>
                  <a:srgbClr val="202B31"/>
                </a:solidFill>
                <a:latin typeface="DejaVu Sans"/>
                <a:ea typeface="DejaVu Sans"/>
                <a:cs typeface="DejaVu Sans"/>
              </a:defRPr>
            </a:defPPr>
            <a:lvl1pPr>
              <a:defRPr sz="2925" b="1">
                <a:solidFill>
                  <a:srgbClr val="202B31"/>
                </a:solidFill>
                <a:latin typeface="DejaVu Sans"/>
                <a:ea typeface="DejaVu Sans"/>
                <a:cs typeface="DejaVu Sans"/>
              </a:defRPr>
            </a:lvl1pPr>
            <a:lvl2pPr>
              <a:defRPr sz="2925" b="1">
                <a:solidFill>
                  <a:srgbClr val="202B31"/>
                </a:solidFill>
                <a:latin typeface="DejaVu Sans"/>
                <a:ea typeface="DejaVu Sans"/>
                <a:cs typeface="DejaVu Sans"/>
              </a:defRPr>
            </a:lvl2pPr>
            <a:lvl3pPr>
              <a:defRPr sz="2925" b="1">
                <a:solidFill>
                  <a:srgbClr val="202B31"/>
                </a:solidFill>
                <a:latin typeface="DejaVu Sans"/>
                <a:ea typeface="DejaVu Sans"/>
                <a:cs typeface="DejaVu Sans"/>
              </a:defRPr>
            </a:lvl3pPr>
            <a:lvl4pPr>
              <a:defRPr sz="2925" b="1">
                <a:solidFill>
                  <a:srgbClr val="202B31"/>
                </a:solidFill>
                <a:latin typeface="DejaVu Sans"/>
                <a:ea typeface="DejaVu Sans"/>
                <a:cs typeface="DejaVu Sans"/>
              </a:defRPr>
            </a:lvl4pPr>
            <a:lvl5pPr>
              <a:defRPr sz="2925" b="1">
                <a:solidFill>
                  <a:srgbClr val="202B31"/>
                </a:solidFill>
                <a:latin typeface="DejaVu Sans"/>
                <a:ea typeface="DejaVu Sans"/>
                <a:cs typeface="DejaVu Sans"/>
              </a:defRPr>
            </a:lvl5pPr>
            <a:lvl6pPr>
              <a:defRPr sz="2925" b="1">
                <a:solidFill>
                  <a:srgbClr val="202B31"/>
                </a:solidFill>
                <a:latin typeface="DejaVu Sans"/>
                <a:ea typeface="DejaVu Sans"/>
                <a:cs typeface="DejaVu Sans"/>
              </a:defRPr>
            </a:lvl6pPr>
            <a:lvl7pPr>
              <a:defRPr sz="2925" b="1">
                <a:solidFill>
                  <a:srgbClr val="202B31"/>
                </a:solidFill>
                <a:latin typeface="DejaVu Sans"/>
                <a:ea typeface="DejaVu Sans"/>
                <a:cs typeface="DejaVu Sans"/>
              </a:defRPr>
            </a:lvl7pPr>
            <a:lvl8pPr>
              <a:defRPr sz="2925" b="1">
                <a:solidFill>
                  <a:srgbClr val="202B31"/>
                </a:solidFill>
                <a:latin typeface="DejaVu Sans"/>
                <a:ea typeface="DejaVu Sans"/>
                <a:cs typeface="DejaVu Sans"/>
              </a:defRPr>
            </a:lvl8pPr>
            <a:lvl9pPr>
              <a:defRPr sz="2925" b="1">
                <a:solidFill>
                  <a:srgbClr val="202B31"/>
                </a:solidFill>
                <a:latin typeface="DejaVu Sans"/>
                <a:ea typeface="DejaVu Sans"/>
                <a:cs typeface="DejaVu Sans"/>
              </a:defRPr>
            </a:lvl9pPr>
          </a:lstStyle>
          <a:p xmlns:a="http://schemas.openxmlformats.org/drawingml/2006/main">
            <a:pPr>
              <a:defRPr sz="2925" b="1">
                <a:solidFill>
                  <a:srgbClr val="202B31"/>
                </a:solidFill>
                <a:latin typeface="DejaVu Sans"/>
                <a:ea typeface="DejaVu Sans"/>
                <a:cs typeface="DejaVu Sans"/>
              </a:defRPr>
            </a:pPr>
            <a:r>
              <a:rPr sz="2925" b="1">
                <a:solidFill>
                  <a:srgbClr val="202B31"/>
                </a:solidFill>
                <a:latin typeface="DejaVu Sans"/>
                <a:ea typeface="DejaVu Sans"/>
                <a:cs typeface="DejaVu Sans"/>
              </a:rPr>
              <a:t>A trial loss does not settle the rollout decision</a:t>
            </a:r>
          </a:p>
        </p:txBody>
      </p:sp>
      <p:sp>
        <p:nvSpPr>
          <p:cNvPr id="2" name="">
            <a:extLst xmlns:a="http://schemas.openxmlformats.org/drawingml/2006/main">
              <a:ext uri="{FF2B5EF4-FFF2-40B4-BE49-F238E27FC236}">
                <a16:creationId xmlns:a16="http://schemas.microsoft.com/office/drawing/2014/main" id="{294C2DF5-C349-4B38-8F7D-42BCB245B89A}"/>
              </a:ext>
            </a:extLst>
          </p:cNvPr>
          <p:cNvSpPr>
            <a:spLocks xmlns:a="http://schemas.openxmlformats.org/drawingml/2006/main" noGrp="1"/>
          </p:cNvSpPr>
          <p:nvPr/>
        </p:nvSpPr>
        <p:spPr>
          <a:xfrm xmlns:a="http://schemas.openxmlformats.org/drawingml/2006/main">
            <a:off x="628650" y="1438275"/>
            <a:ext cx="106680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500" b="0">
                <a:solidFill>
                  <a:srgbClr val="68747A"/>
                </a:solidFill>
                <a:latin typeface="DejaVu Sans"/>
                <a:ea typeface="DejaVu Sans"/>
                <a:cs typeface="DejaVu Sans"/>
              </a:defRPr>
            </a:defPPr>
            <a:lvl1pPr>
              <a:defRPr sz="1500" b="0">
                <a:solidFill>
                  <a:srgbClr val="68747A"/>
                </a:solidFill>
                <a:latin typeface="DejaVu Sans"/>
                <a:ea typeface="DejaVu Sans"/>
                <a:cs typeface="DejaVu Sans"/>
              </a:defRPr>
            </a:lvl1pPr>
            <a:lvl2pPr>
              <a:defRPr sz="1500" b="0">
                <a:solidFill>
                  <a:srgbClr val="68747A"/>
                </a:solidFill>
                <a:latin typeface="DejaVu Sans"/>
                <a:ea typeface="DejaVu Sans"/>
                <a:cs typeface="DejaVu Sans"/>
              </a:defRPr>
            </a:lvl2pPr>
            <a:lvl3pPr>
              <a:defRPr sz="1500" b="0">
                <a:solidFill>
                  <a:srgbClr val="68747A"/>
                </a:solidFill>
                <a:latin typeface="DejaVu Sans"/>
                <a:ea typeface="DejaVu Sans"/>
                <a:cs typeface="DejaVu Sans"/>
              </a:defRPr>
            </a:lvl3pPr>
            <a:lvl4pPr>
              <a:defRPr sz="1500" b="0">
                <a:solidFill>
                  <a:srgbClr val="68747A"/>
                </a:solidFill>
                <a:latin typeface="DejaVu Sans"/>
                <a:ea typeface="DejaVu Sans"/>
                <a:cs typeface="DejaVu Sans"/>
              </a:defRPr>
            </a:lvl4pPr>
            <a:lvl5pPr>
              <a:defRPr sz="1500" b="0">
                <a:solidFill>
                  <a:srgbClr val="68747A"/>
                </a:solidFill>
                <a:latin typeface="DejaVu Sans"/>
                <a:ea typeface="DejaVu Sans"/>
                <a:cs typeface="DejaVu Sans"/>
              </a:defRPr>
            </a:lvl5pPr>
            <a:lvl6pPr>
              <a:defRPr sz="1500" b="0">
                <a:solidFill>
                  <a:srgbClr val="68747A"/>
                </a:solidFill>
                <a:latin typeface="DejaVu Sans"/>
                <a:ea typeface="DejaVu Sans"/>
                <a:cs typeface="DejaVu Sans"/>
              </a:defRPr>
            </a:lvl6pPr>
            <a:lvl7pPr>
              <a:defRPr sz="1500" b="0">
                <a:solidFill>
                  <a:srgbClr val="68747A"/>
                </a:solidFill>
                <a:latin typeface="DejaVu Sans"/>
                <a:ea typeface="DejaVu Sans"/>
                <a:cs typeface="DejaVu Sans"/>
              </a:defRPr>
            </a:lvl7pPr>
            <a:lvl8pPr>
              <a:defRPr sz="1500" b="0">
                <a:solidFill>
                  <a:srgbClr val="68747A"/>
                </a:solidFill>
                <a:latin typeface="DejaVu Sans"/>
                <a:ea typeface="DejaVu Sans"/>
                <a:cs typeface="DejaVu Sans"/>
              </a:defRPr>
            </a:lvl8pPr>
            <a:lvl9pPr>
              <a:defRPr sz="1500" b="0">
                <a:solidFill>
                  <a:srgbClr val="68747A"/>
                </a:solidFill>
                <a:latin typeface="DejaVu Sans"/>
                <a:ea typeface="DejaVu Sans"/>
                <a:cs typeface="DejaVu Sans"/>
              </a:defRPr>
            </a:lvl9pPr>
          </a:lstStyle>
          <a:p xmlns:a="http://schemas.openxmlformats.org/drawingml/2006/main">
            <a:pPr>
              <a:defRPr sz="1500" b="0">
                <a:solidFill>
                  <a:srgbClr val="68747A"/>
                </a:solidFill>
                <a:latin typeface="DejaVu Sans"/>
                <a:ea typeface="DejaVu Sans"/>
                <a:cs typeface="DejaVu Sans"/>
              </a:defRPr>
            </a:pPr>
            <a:r>
              <a:rPr sz="1500" b="0">
                <a:solidFill>
                  <a:srgbClr val="68747A"/>
                </a:solidFill>
                <a:latin typeface="DejaVu Sans"/>
                <a:ea typeface="DejaVu Sans"/>
                <a:cs typeface="DejaVu Sans"/>
              </a:rPr>
              <a:t>The owner should separate initial payback from the economics of the next month.</a:t>
            </a:r>
          </a:p>
        </p:txBody>
      </p:sp>
      <p:sp>
        <p:nvSpPr>
          <p:cNvPr id="3" name="">
            <a:extLst xmlns:a="http://schemas.openxmlformats.org/drawingml/2006/main">
              <a:ext uri="{FF2B5EF4-FFF2-40B4-BE49-F238E27FC236}">
                <a16:creationId xmlns:a16="http://schemas.microsoft.com/office/drawing/2014/main" id="{C13C0257-0C4C-4D1F-9D39-C14A02D7A964}"/>
              </a:ext>
            </a:extLst>
          </p:cNvPr>
          <p:cNvSpPr>
            <a:spLocks xmlns:a="http://schemas.openxmlformats.org/drawingml/2006/main" noGrp="1"/>
          </p:cNvSpPr>
          <p:nvPr/>
        </p:nvSpPr>
        <p:spPr>
          <a:xfrm xmlns:a="http://schemas.openxmlformats.org/drawingml/2006/main">
            <a:off x="609600" y="6334125"/>
            <a:ext cx="1097280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4" name="">
            <a:extLst xmlns:a="http://schemas.openxmlformats.org/drawingml/2006/main">
              <a:ext uri="{FF2B5EF4-FFF2-40B4-BE49-F238E27FC236}">
                <a16:creationId xmlns:a16="http://schemas.microsoft.com/office/drawing/2014/main" id="{3AEBC51E-2033-48E2-BBA9-B8E3215C12E4}"/>
              </a:ext>
            </a:extLst>
          </p:cNvPr>
          <p:cNvSpPr>
            <a:spLocks xmlns:a="http://schemas.openxmlformats.org/drawingml/2006/main" noGrp="1"/>
          </p:cNvSpPr>
          <p:nvPr/>
        </p:nvSpPr>
        <p:spPr>
          <a:xfrm xmlns:a="http://schemas.openxmlformats.org/drawingml/2006/main">
            <a:off x="619125" y="6486525"/>
            <a:ext cx="10287000" cy="2095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825" b="0">
                <a:solidFill>
                  <a:srgbClr val="68747A"/>
                </a:solidFill>
                <a:latin typeface="DejaVu Sans"/>
                <a:ea typeface="DejaVu Sans"/>
                <a:cs typeface="DejaVu Sans"/>
              </a:defRPr>
            </a:defPPr>
            <a:lvl1pPr>
              <a:defRPr sz="825" b="0">
                <a:solidFill>
                  <a:srgbClr val="68747A"/>
                </a:solidFill>
                <a:latin typeface="DejaVu Sans"/>
                <a:ea typeface="DejaVu Sans"/>
                <a:cs typeface="DejaVu Sans"/>
              </a:defRPr>
            </a:lvl1pPr>
            <a:lvl2pPr>
              <a:defRPr sz="825" b="0">
                <a:solidFill>
                  <a:srgbClr val="68747A"/>
                </a:solidFill>
                <a:latin typeface="DejaVu Sans"/>
                <a:ea typeface="DejaVu Sans"/>
                <a:cs typeface="DejaVu Sans"/>
              </a:defRPr>
            </a:lvl2pPr>
            <a:lvl3pPr>
              <a:defRPr sz="825" b="0">
                <a:solidFill>
                  <a:srgbClr val="68747A"/>
                </a:solidFill>
                <a:latin typeface="DejaVu Sans"/>
                <a:ea typeface="DejaVu Sans"/>
                <a:cs typeface="DejaVu Sans"/>
              </a:defRPr>
            </a:lvl3pPr>
            <a:lvl4pPr>
              <a:defRPr sz="825" b="0">
                <a:solidFill>
                  <a:srgbClr val="68747A"/>
                </a:solidFill>
                <a:latin typeface="DejaVu Sans"/>
                <a:ea typeface="DejaVu Sans"/>
                <a:cs typeface="DejaVu Sans"/>
              </a:defRPr>
            </a:lvl4pPr>
            <a:lvl5pPr>
              <a:defRPr sz="825" b="0">
                <a:solidFill>
                  <a:srgbClr val="68747A"/>
                </a:solidFill>
                <a:latin typeface="DejaVu Sans"/>
                <a:ea typeface="DejaVu Sans"/>
                <a:cs typeface="DejaVu Sans"/>
              </a:defRPr>
            </a:lvl5pPr>
            <a:lvl6pPr>
              <a:defRPr sz="825" b="0">
                <a:solidFill>
                  <a:srgbClr val="68747A"/>
                </a:solidFill>
                <a:latin typeface="DejaVu Sans"/>
                <a:ea typeface="DejaVu Sans"/>
                <a:cs typeface="DejaVu Sans"/>
              </a:defRPr>
            </a:lvl6pPr>
            <a:lvl7pPr>
              <a:defRPr sz="825" b="0">
                <a:solidFill>
                  <a:srgbClr val="68747A"/>
                </a:solidFill>
                <a:latin typeface="DejaVu Sans"/>
                <a:ea typeface="DejaVu Sans"/>
                <a:cs typeface="DejaVu Sans"/>
              </a:defRPr>
            </a:lvl7pPr>
            <a:lvl8pPr>
              <a:defRPr sz="825" b="0">
                <a:solidFill>
                  <a:srgbClr val="68747A"/>
                </a:solidFill>
                <a:latin typeface="DejaVu Sans"/>
                <a:ea typeface="DejaVu Sans"/>
                <a:cs typeface="DejaVu Sans"/>
              </a:defRPr>
            </a:lvl8pPr>
            <a:lvl9pPr>
              <a:defRPr sz="825" b="0">
                <a:solidFill>
                  <a:srgbClr val="68747A"/>
                </a:solidFill>
                <a:latin typeface="DejaVu Sans"/>
                <a:ea typeface="DejaVu Sans"/>
                <a:cs typeface="DejaVu Sans"/>
              </a:defRPr>
            </a:lvl9pPr>
          </a:lstStyle>
          <a:p xmlns:a="http://schemas.openxmlformats.org/drawingml/2006/main">
            <a:pPr>
              <a:defRPr sz="825" b="0">
                <a:solidFill>
                  <a:srgbClr val="68747A"/>
                </a:solidFill>
                <a:latin typeface="DejaVu Sans"/>
                <a:ea typeface="DejaVu Sans"/>
                <a:cs typeface="DejaVu Sans"/>
              </a:defRPr>
            </a:pPr>
            <a:r>
              <a:rPr sz="825" b="0">
                <a:solidFill>
                  <a:srgbClr val="68747A"/>
                </a:solidFill>
                <a:latin typeface="DejaVu Sans"/>
                <a:ea typeface="DejaVu Sans"/>
                <a:cs typeface="DejaVu Sans"/>
              </a:rPr>
              <a:t>Briefwork Studio / Fictional planning example. All business data and financial inputs are synthetic.</a:t>
            </a:r>
          </a:p>
        </p:txBody>
      </p:sp>
      <p:sp>
        <p:nvSpPr>
          <p:cNvPr id="5" name="">
            <a:extLst xmlns:a="http://schemas.openxmlformats.org/drawingml/2006/main">
              <a:ext uri="{FF2B5EF4-FFF2-40B4-BE49-F238E27FC236}">
                <a16:creationId xmlns:a16="http://schemas.microsoft.com/office/drawing/2014/main" id="{521DCBA0-6706-4957-AC08-72019F87C491}"/>
              </a:ext>
            </a:extLst>
          </p:cNvPr>
          <p:cNvSpPr>
            <a:spLocks xmlns:a="http://schemas.openxmlformats.org/drawingml/2006/main" noGrp="1"/>
          </p:cNvSpPr>
          <p:nvPr/>
        </p:nvSpPr>
        <p:spPr>
          <a:xfrm xmlns:a="http://schemas.openxmlformats.org/drawingml/2006/main">
            <a:off x="11096625" y="6438900"/>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050" b="1">
                <a:solidFill>
                  <a:srgbClr val="426D5A"/>
                </a:solidFill>
                <a:latin typeface="DejaVu Sans"/>
                <a:ea typeface="DejaVu Sans"/>
                <a:cs typeface="DejaVu Sans"/>
              </a:defRPr>
            </a:defPPr>
            <a:lvl1pPr>
              <a:defRPr sz="1050" b="1">
                <a:solidFill>
                  <a:srgbClr val="426D5A"/>
                </a:solidFill>
                <a:latin typeface="DejaVu Sans"/>
                <a:ea typeface="DejaVu Sans"/>
                <a:cs typeface="DejaVu Sans"/>
              </a:defRPr>
            </a:lvl1pPr>
            <a:lvl2pPr>
              <a:defRPr sz="1050" b="1">
                <a:solidFill>
                  <a:srgbClr val="426D5A"/>
                </a:solidFill>
                <a:latin typeface="DejaVu Sans"/>
                <a:ea typeface="DejaVu Sans"/>
                <a:cs typeface="DejaVu Sans"/>
              </a:defRPr>
            </a:lvl2pPr>
            <a:lvl3pPr>
              <a:defRPr sz="1050" b="1">
                <a:solidFill>
                  <a:srgbClr val="426D5A"/>
                </a:solidFill>
                <a:latin typeface="DejaVu Sans"/>
                <a:ea typeface="DejaVu Sans"/>
                <a:cs typeface="DejaVu Sans"/>
              </a:defRPr>
            </a:lvl3pPr>
            <a:lvl4pPr>
              <a:defRPr sz="1050" b="1">
                <a:solidFill>
                  <a:srgbClr val="426D5A"/>
                </a:solidFill>
                <a:latin typeface="DejaVu Sans"/>
                <a:ea typeface="DejaVu Sans"/>
                <a:cs typeface="DejaVu Sans"/>
              </a:defRPr>
            </a:lvl4pPr>
            <a:lvl5pPr>
              <a:defRPr sz="1050" b="1">
                <a:solidFill>
                  <a:srgbClr val="426D5A"/>
                </a:solidFill>
                <a:latin typeface="DejaVu Sans"/>
                <a:ea typeface="DejaVu Sans"/>
                <a:cs typeface="DejaVu Sans"/>
              </a:defRPr>
            </a:lvl5pPr>
            <a:lvl6pPr>
              <a:defRPr sz="1050" b="1">
                <a:solidFill>
                  <a:srgbClr val="426D5A"/>
                </a:solidFill>
                <a:latin typeface="DejaVu Sans"/>
                <a:ea typeface="DejaVu Sans"/>
                <a:cs typeface="DejaVu Sans"/>
              </a:defRPr>
            </a:lvl6pPr>
            <a:lvl7pPr>
              <a:defRPr sz="1050" b="1">
                <a:solidFill>
                  <a:srgbClr val="426D5A"/>
                </a:solidFill>
                <a:latin typeface="DejaVu Sans"/>
                <a:ea typeface="DejaVu Sans"/>
                <a:cs typeface="DejaVu Sans"/>
              </a:defRPr>
            </a:lvl7pPr>
            <a:lvl8pPr>
              <a:defRPr sz="1050" b="1">
                <a:solidFill>
                  <a:srgbClr val="426D5A"/>
                </a:solidFill>
                <a:latin typeface="DejaVu Sans"/>
                <a:ea typeface="DejaVu Sans"/>
                <a:cs typeface="DejaVu Sans"/>
              </a:defRPr>
            </a:lvl8pPr>
            <a:lvl9pPr>
              <a:defRPr sz="1050" b="1">
                <a:solidFill>
                  <a:srgbClr val="426D5A"/>
                </a:solidFill>
                <a:latin typeface="DejaVu Sans"/>
                <a:ea typeface="DejaVu Sans"/>
                <a:cs typeface="DejaVu Sans"/>
              </a:defRPr>
            </a:lvl9pPr>
          </a:lstStyle>
          <a:p xmlns:a="http://schemas.openxmlformats.org/drawingml/2006/main">
            <a:pPr>
              <a:defRPr sz="1050" b="1">
                <a:solidFill>
                  <a:srgbClr val="426D5A"/>
                </a:solidFill>
                <a:latin typeface="DejaVu Sans"/>
                <a:ea typeface="DejaVu Sans"/>
                <a:cs typeface="DejaVu Sans"/>
              </a:defRPr>
            </a:pPr>
            <a:r>
              <a:rPr sz="1050" b="1">
                <a:solidFill>
                  <a:srgbClr val="426D5A"/>
                </a:solidFill>
                <a:latin typeface="DejaVu Sans"/>
                <a:ea typeface="DejaVu Sans"/>
                <a:cs typeface="DejaVu Sans"/>
              </a:rPr>
              <a:t>08</a:t>
            </a:r>
          </a:p>
        </p:txBody>
      </p:sp>
      <p:sp>
        <p:nvSpPr>
          <p:cNvPr id="6" name="">
            <a:extLst xmlns:a="http://schemas.openxmlformats.org/drawingml/2006/main">
              <a:ext uri="{FF2B5EF4-FFF2-40B4-BE49-F238E27FC236}">
                <a16:creationId xmlns:a16="http://schemas.microsoft.com/office/drawing/2014/main" id="{087FAB2D-6A91-4C3F-B817-784E3A3A6A26}"/>
              </a:ext>
            </a:extLst>
          </p:cNvPr>
          <p:cNvSpPr>
            <a:spLocks xmlns:a="http://schemas.openxmlformats.org/drawingml/2006/main" noGrp="1"/>
          </p:cNvSpPr>
          <p:nvPr/>
        </p:nvSpPr>
        <p:spPr>
          <a:xfrm xmlns:a="http://schemas.openxmlformats.org/drawingml/2006/main">
            <a:off x="695325" y="2238375"/>
            <a:ext cx="4476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5250" b="1">
                <a:solidFill>
                  <a:srgbClr val="ED7153"/>
                </a:solidFill>
                <a:latin typeface="DejaVu Sans"/>
                <a:ea typeface="DejaVu Sans"/>
                <a:cs typeface="DejaVu Sans"/>
              </a:defRPr>
            </a:defPPr>
            <a:lvl1pPr>
              <a:defRPr sz="5250" b="1">
                <a:solidFill>
                  <a:srgbClr val="ED7153"/>
                </a:solidFill>
                <a:latin typeface="DejaVu Sans"/>
                <a:ea typeface="DejaVu Sans"/>
                <a:cs typeface="DejaVu Sans"/>
              </a:defRPr>
            </a:lvl1pPr>
            <a:lvl2pPr>
              <a:defRPr sz="5250" b="1">
                <a:solidFill>
                  <a:srgbClr val="ED7153"/>
                </a:solidFill>
                <a:latin typeface="DejaVu Sans"/>
                <a:ea typeface="DejaVu Sans"/>
                <a:cs typeface="DejaVu Sans"/>
              </a:defRPr>
            </a:lvl2pPr>
            <a:lvl3pPr>
              <a:defRPr sz="5250" b="1">
                <a:solidFill>
                  <a:srgbClr val="ED7153"/>
                </a:solidFill>
                <a:latin typeface="DejaVu Sans"/>
                <a:ea typeface="DejaVu Sans"/>
                <a:cs typeface="DejaVu Sans"/>
              </a:defRPr>
            </a:lvl3pPr>
            <a:lvl4pPr>
              <a:defRPr sz="5250" b="1">
                <a:solidFill>
                  <a:srgbClr val="ED7153"/>
                </a:solidFill>
                <a:latin typeface="DejaVu Sans"/>
                <a:ea typeface="DejaVu Sans"/>
                <a:cs typeface="DejaVu Sans"/>
              </a:defRPr>
            </a:lvl4pPr>
            <a:lvl5pPr>
              <a:defRPr sz="5250" b="1">
                <a:solidFill>
                  <a:srgbClr val="ED7153"/>
                </a:solidFill>
                <a:latin typeface="DejaVu Sans"/>
                <a:ea typeface="DejaVu Sans"/>
                <a:cs typeface="DejaVu Sans"/>
              </a:defRPr>
            </a:lvl5pPr>
            <a:lvl6pPr>
              <a:defRPr sz="5250" b="1">
                <a:solidFill>
                  <a:srgbClr val="ED7153"/>
                </a:solidFill>
                <a:latin typeface="DejaVu Sans"/>
                <a:ea typeface="DejaVu Sans"/>
                <a:cs typeface="DejaVu Sans"/>
              </a:defRPr>
            </a:lvl6pPr>
            <a:lvl7pPr>
              <a:defRPr sz="5250" b="1">
                <a:solidFill>
                  <a:srgbClr val="ED7153"/>
                </a:solidFill>
                <a:latin typeface="DejaVu Sans"/>
                <a:ea typeface="DejaVu Sans"/>
                <a:cs typeface="DejaVu Sans"/>
              </a:defRPr>
            </a:lvl7pPr>
            <a:lvl8pPr>
              <a:defRPr sz="5250" b="1">
                <a:solidFill>
                  <a:srgbClr val="ED7153"/>
                </a:solidFill>
                <a:latin typeface="DejaVu Sans"/>
                <a:ea typeface="DejaVu Sans"/>
                <a:cs typeface="DejaVu Sans"/>
              </a:defRPr>
            </a:lvl8pPr>
            <a:lvl9pPr>
              <a:defRPr sz="5250" b="1">
                <a:solidFill>
                  <a:srgbClr val="ED7153"/>
                </a:solidFill>
                <a:latin typeface="DejaVu Sans"/>
                <a:ea typeface="DejaVu Sans"/>
                <a:cs typeface="DejaVu Sans"/>
              </a:defRPr>
            </a:lvl9pPr>
          </a:lstStyle>
          <a:p xmlns:a="http://schemas.openxmlformats.org/drawingml/2006/main">
            <a:pPr>
              <a:defRPr sz="5250" b="1">
                <a:solidFill>
                  <a:srgbClr val="ED7153"/>
                </a:solidFill>
                <a:latin typeface="DejaVu Sans"/>
                <a:ea typeface="DejaVu Sans"/>
                <a:cs typeface="DejaVu Sans"/>
              </a:defRPr>
            </a:pPr>
            <a:r>
              <a:rPr sz="5250" b="1">
                <a:solidFill>
                  <a:srgbClr val="ED7153"/>
                </a:solidFill>
                <a:latin typeface="DejaVu Sans"/>
                <a:ea typeface="DejaVu Sans"/>
                <a:cs typeface="DejaVu Sans"/>
              </a:rPr>
              <a:t>−$28</a:t>
            </a:r>
          </a:p>
        </p:txBody>
      </p:sp>
      <p:sp>
        <p:nvSpPr>
          <p:cNvPr id="7" name="">
            <a:extLst xmlns:a="http://schemas.openxmlformats.org/drawingml/2006/main">
              <a:ext uri="{FF2B5EF4-FFF2-40B4-BE49-F238E27FC236}">
                <a16:creationId xmlns:a16="http://schemas.microsoft.com/office/drawing/2014/main" id="{1129FB53-651D-46B2-A924-F8A756A5B321}"/>
              </a:ext>
            </a:extLst>
          </p:cNvPr>
          <p:cNvSpPr>
            <a:spLocks xmlns:a="http://schemas.openxmlformats.org/drawingml/2006/main" noGrp="1"/>
          </p:cNvSpPr>
          <p:nvPr/>
        </p:nvSpPr>
        <p:spPr>
          <a:xfrm xmlns:a="http://schemas.openxmlformats.org/drawingml/2006/main">
            <a:off x="742950" y="3314700"/>
            <a:ext cx="4524375" cy="428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202B31"/>
                </a:solidFill>
                <a:latin typeface="DejaVu Sans"/>
                <a:ea typeface="DejaVu Sans"/>
                <a:cs typeface="DejaVu Sans"/>
              </a:defRPr>
            </a:defPPr>
            <a:lvl1pPr>
              <a:defRPr sz="1800" b="0">
                <a:solidFill>
                  <a:srgbClr val="202B31"/>
                </a:solidFill>
                <a:latin typeface="DejaVu Sans"/>
                <a:ea typeface="DejaVu Sans"/>
                <a:cs typeface="DejaVu Sans"/>
              </a:defRPr>
            </a:lvl1pPr>
            <a:lvl2pPr>
              <a:defRPr sz="1800" b="0">
                <a:solidFill>
                  <a:srgbClr val="202B31"/>
                </a:solidFill>
                <a:latin typeface="DejaVu Sans"/>
                <a:ea typeface="DejaVu Sans"/>
                <a:cs typeface="DejaVu Sans"/>
              </a:defRPr>
            </a:lvl2pPr>
            <a:lvl3pPr>
              <a:defRPr sz="1800" b="0">
                <a:solidFill>
                  <a:srgbClr val="202B31"/>
                </a:solidFill>
                <a:latin typeface="DejaVu Sans"/>
                <a:ea typeface="DejaVu Sans"/>
                <a:cs typeface="DejaVu Sans"/>
              </a:defRPr>
            </a:lvl3pPr>
            <a:lvl4pPr>
              <a:defRPr sz="1800" b="0">
                <a:solidFill>
                  <a:srgbClr val="202B31"/>
                </a:solidFill>
                <a:latin typeface="DejaVu Sans"/>
                <a:ea typeface="DejaVu Sans"/>
                <a:cs typeface="DejaVu Sans"/>
              </a:defRPr>
            </a:lvl4pPr>
            <a:lvl5pPr>
              <a:defRPr sz="1800" b="0">
                <a:solidFill>
                  <a:srgbClr val="202B31"/>
                </a:solidFill>
                <a:latin typeface="DejaVu Sans"/>
                <a:ea typeface="DejaVu Sans"/>
                <a:cs typeface="DejaVu Sans"/>
              </a:defRPr>
            </a:lvl5pPr>
            <a:lvl6pPr>
              <a:defRPr sz="1800" b="0">
                <a:solidFill>
                  <a:srgbClr val="202B31"/>
                </a:solidFill>
                <a:latin typeface="DejaVu Sans"/>
                <a:ea typeface="DejaVu Sans"/>
                <a:cs typeface="DejaVu Sans"/>
              </a:defRPr>
            </a:lvl6pPr>
            <a:lvl7pPr>
              <a:defRPr sz="1800" b="0">
                <a:solidFill>
                  <a:srgbClr val="202B31"/>
                </a:solidFill>
                <a:latin typeface="DejaVu Sans"/>
                <a:ea typeface="DejaVu Sans"/>
                <a:cs typeface="DejaVu Sans"/>
              </a:defRPr>
            </a:lvl7pPr>
            <a:lvl8pPr>
              <a:defRPr sz="1800" b="0">
                <a:solidFill>
                  <a:srgbClr val="202B31"/>
                </a:solidFill>
                <a:latin typeface="DejaVu Sans"/>
                <a:ea typeface="DejaVu Sans"/>
                <a:cs typeface="DejaVu Sans"/>
              </a:defRPr>
            </a:lvl8pPr>
            <a:lvl9pPr>
              <a:defRPr sz="1800" b="0">
                <a:solidFill>
                  <a:srgbClr val="202B31"/>
                </a:solidFill>
                <a:latin typeface="DejaVu Sans"/>
                <a:ea typeface="DejaVu Sans"/>
                <a:cs typeface="DejaVu Sans"/>
              </a:defRPr>
            </a:lvl9pPr>
          </a:lstStyle>
          <a:p xmlns:a="http://schemas.openxmlformats.org/drawingml/2006/main">
            <a:pPr>
              <a:defRPr sz="1800" b="0">
                <a:solidFill>
                  <a:srgbClr val="202B31"/>
                </a:solidFill>
                <a:latin typeface="DejaVu Sans"/>
                <a:ea typeface="DejaVu Sans"/>
                <a:cs typeface="DejaVu Sans"/>
              </a:defRPr>
            </a:pPr>
            <a:r>
              <a:rPr sz="1800" b="0">
                <a:solidFill>
                  <a:srgbClr val="202B31"/>
                </a:solidFill>
                <a:latin typeface="DejaVu Sans"/>
                <a:ea typeface="DejaVu Sans"/>
                <a:cs typeface="DejaVu Sans"/>
              </a:rPr>
              <a:t>after the first 20 weekdays</a:t>
            </a:r>
          </a:p>
        </p:txBody>
      </p:sp>
      <p:sp>
        <p:nvSpPr>
          <p:cNvPr id="8" name="">
            <a:extLst xmlns:a="http://schemas.openxmlformats.org/drawingml/2006/main">
              <a:ext uri="{FF2B5EF4-FFF2-40B4-BE49-F238E27FC236}">
                <a16:creationId xmlns:a16="http://schemas.microsoft.com/office/drawing/2014/main" id="{345E40BB-B2B9-4177-8C27-58BCC32DA94C}"/>
              </a:ext>
            </a:extLst>
          </p:cNvPr>
          <p:cNvSpPr>
            <a:spLocks xmlns:a="http://schemas.openxmlformats.org/drawingml/2006/main" noGrp="1"/>
          </p:cNvSpPr>
          <p:nvPr/>
        </p:nvSpPr>
        <p:spPr>
          <a:xfrm xmlns:a="http://schemas.openxmlformats.org/drawingml/2006/main">
            <a:off x="742950" y="3895725"/>
            <a:ext cx="4476750" cy="742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8747A"/>
                </a:solidFill>
                <a:latin typeface="DejaVu Sans"/>
                <a:ea typeface="DejaVu Sans"/>
                <a:cs typeface="DejaVu Sans"/>
              </a:defRPr>
            </a:defPPr>
            <a:lvl1pPr>
              <a:defRPr sz="1725" b="0">
                <a:solidFill>
                  <a:srgbClr val="68747A"/>
                </a:solidFill>
                <a:latin typeface="DejaVu Sans"/>
                <a:ea typeface="DejaVu Sans"/>
                <a:cs typeface="DejaVu Sans"/>
              </a:defRPr>
            </a:lvl1pPr>
            <a:lvl2pPr>
              <a:defRPr sz="1725" b="0">
                <a:solidFill>
                  <a:srgbClr val="68747A"/>
                </a:solidFill>
                <a:latin typeface="DejaVu Sans"/>
                <a:ea typeface="DejaVu Sans"/>
                <a:cs typeface="DejaVu Sans"/>
              </a:defRPr>
            </a:lvl2pPr>
            <a:lvl3pPr>
              <a:defRPr sz="1725" b="0">
                <a:solidFill>
                  <a:srgbClr val="68747A"/>
                </a:solidFill>
                <a:latin typeface="DejaVu Sans"/>
                <a:ea typeface="DejaVu Sans"/>
                <a:cs typeface="DejaVu Sans"/>
              </a:defRPr>
            </a:lvl3pPr>
            <a:lvl4pPr>
              <a:defRPr sz="1725" b="0">
                <a:solidFill>
                  <a:srgbClr val="68747A"/>
                </a:solidFill>
                <a:latin typeface="DejaVu Sans"/>
                <a:ea typeface="DejaVu Sans"/>
                <a:cs typeface="DejaVu Sans"/>
              </a:defRPr>
            </a:lvl4pPr>
            <a:lvl5pPr>
              <a:defRPr sz="1725" b="0">
                <a:solidFill>
                  <a:srgbClr val="68747A"/>
                </a:solidFill>
                <a:latin typeface="DejaVu Sans"/>
                <a:ea typeface="DejaVu Sans"/>
                <a:cs typeface="DejaVu Sans"/>
              </a:defRPr>
            </a:lvl5pPr>
            <a:lvl6pPr>
              <a:defRPr sz="1725" b="0">
                <a:solidFill>
                  <a:srgbClr val="68747A"/>
                </a:solidFill>
                <a:latin typeface="DejaVu Sans"/>
                <a:ea typeface="DejaVu Sans"/>
                <a:cs typeface="DejaVu Sans"/>
              </a:defRPr>
            </a:lvl6pPr>
            <a:lvl7pPr>
              <a:defRPr sz="1725" b="0">
                <a:solidFill>
                  <a:srgbClr val="68747A"/>
                </a:solidFill>
                <a:latin typeface="DejaVu Sans"/>
                <a:ea typeface="DejaVu Sans"/>
                <a:cs typeface="DejaVu Sans"/>
              </a:defRPr>
            </a:lvl7pPr>
            <a:lvl8pPr>
              <a:defRPr sz="1725" b="0">
                <a:solidFill>
                  <a:srgbClr val="68747A"/>
                </a:solidFill>
                <a:latin typeface="DejaVu Sans"/>
                <a:ea typeface="DejaVu Sans"/>
                <a:cs typeface="DejaVu Sans"/>
              </a:defRPr>
            </a:lvl8pPr>
            <a:lvl9pPr>
              <a:defRPr sz="1725" b="0">
                <a:solidFill>
                  <a:srgbClr val="68747A"/>
                </a:solidFill>
                <a:latin typeface="DejaVu Sans"/>
                <a:ea typeface="DejaVu Sans"/>
                <a:cs typeface="DejaVu Sans"/>
              </a:defRPr>
            </a:lvl9pPr>
          </a:lstStyle>
          <a:p xmlns:a="http://schemas.openxmlformats.org/drawingml/2006/main">
            <a:pPr>
              <a:defRPr sz="1725" b="0">
                <a:solidFill>
                  <a:srgbClr val="68747A"/>
                </a:solidFill>
                <a:latin typeface="DejaVu Sans"/>
                <a:ea typeface="DejaVu Sans"/>
                <a:cs typeface="DejaVu Sans"/>
              </a:defRPr>
            </a:pPr>
            <a:r>
              <a:rPr sz="1725" b="0">
                <a:solidFill>
                  <a:srgbClr val="68747A"/>
                </a:solidFill>
                <a:latin typeface="DejaVu Sans"/>
                <a:ea typeface="DejaVu Sans"/>
                <a:cs typeface="DejaVu Sans"/>
              </a:rPr>
              <a:t>Includes the one-time $170 setup cost.</a:t>
            </a:r>
          </a:p>
        </p:txBody>
      </p:sp>
      <p:sp>
        <p:nvSpPr>
          <p:cNvPr id="9" name="">
            <a:extLst xmlns:a="http://schemas.openxmlformats.org/drawingml/2006/main">
              <a:ext uri="{FF2B5EF4-FFF2-40B4-BE49-F238E27FC236}">
                <a16:creationId xmlns:a16="http://schemas.microsoft.com/office/drawing/2014/main" id="{6EBF6339-A2A8-43DC-899F-192122DDD6E4}"/>
              </a:ext>
            </a:extLst>
          </p:cNvPr>
          <p:cNvSpPr>
            <a:spLocks xmlns:a="http://schemas.openxmlformats.org/drawingml/2006/main" noGrp="1"/>
          </p:cNvSpPr>
          <p:nvPr/>
        </p:nvSpPr>
        <p:spPr>
          <a:xfrm xmlns:a="http://schemas.openxmlformats.org/drawingml/2006/main">
            <a:off x="6762750" y="2238375"/>
            <a:ext cx="4476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5250" b="1">
                <a:solidFill>
                  <a:srgbClr val="426D5A"/>
                </a:solidFill>
                <a:latin typeface="DejaVu Sans"/>
                <a:ea typeface="DejaVu Sans"/>
                <a:cs typeface="DejaVu Sans"/>
              </a:defRPr>
            </a:defPPr>
            <a:lvl1pPr>
              <a:defRPr sz="5250" b="1">
                <a:solidFill>
                  <a:srgbClr val="426D5A"/>
                </a:solidFill>
                <a:latin typeface="DejaVu Sans"/>
                <a:ea typeface="DejaVu Sans"/>
                <a:cs typeface="DejaVu Sans"/>
              </a:defRPr>
            </a:lvl1pPr>
            <a:lvl2pPr>
              <a:defRPr sz="5250" b="1">
                <a:solidFill>
                  <a:srgbClr val="426D5A"/>
                </a:solidFill>
                <a:latin typeface="DejaVu Sans"/>
                <a:ea typeface="DejaVu Sans"/>
                <a:cs typeface="DejaVu Sans"/>
              </a:defRPr>
            </a:lvl2pPr>
            <a:lvl3pPr>
              <a:defRPr sz="5250" b="1">
                <a:solidFill>
                  <a:srgbClr val="426D5A"/>
                </a:solidFill>
                <a:latin typeface="DejaVu Sans"/>
                <a:ea typeface="DejaVu Sans"/>
                <a:cs typeface="DejaVu Sans"/>
              </a:defRPr>
            </a:lvl3pPr>
            <a:lvl4pPr>
              <a:defRPr sz="5250" b="1">
                <a:solidFill>
                  <a:srgbClr val="426D5A"/>
                </a:solidFill>
                <a:latin typeface="DejaVu Sans"/>
                <a:ea typeface="DejaVu Sans"/>
                <a:cs typeface="DejaVu Sans"/>
              </a:defRPr>
            </a:lvl4pPr>
            <a:lvl5pPr>
              <a:defRPr sz="5250" b="1">
                <a:solidFill>
                  <a:srgbClr val="426D5A"/>
                </a:solidFill>
                <a:latin typeface="DejaVu Sans"/>
                <a:ea typeface="DejaVu Sans"/>
                <a:cs typeface="DejaVu Sans"/>
              </a:defRPr>
            </a:lvl5pPr>
            <a:lvl6pPr>
              <a:defRPr sz="5250" b="1">
                <a:solidFill>
                  <a:srgbClr val="426D5A"/>
                </a:solidFill>
                <a:latin typeface="DejaVu Sans"/>
                <a:ea typeface="DejaVu Sans"/>
                <a:cs typeface="DejaVu Sans"/>
              </a:defRPr>
            </a:lvl6pPr>
            <a:lvl7pPr>
              <a:defRPr sz="5250" b="1">
                <a:solidFill>
                  <a:srgbClr val="426D5A"/>
                </a:solidFill>
                <a:latin typeface="DejaVu Sans"/>
                <a:ea typeface="DejaVu Sans"/>
                <a:cs typeface="DejaVu Sans"/>
              </a:defRPr>
            </a:lvl7pPr>
            <a:lvl8pPr>
              <a:defRPr sz="5250" b="1">
                <a:solidFill>
                  <a:srgbClr val="426D5A"/>
                </a:solidFill>
                <a:latin typeface="DejaVu Sans"/>
                <a:ea typeface="DejaVu Sans"/>
                <a:cs typeface="DejaVu Sans"/>
              </a:defRPr>
            </a:lvl8pPr>
            <a:lvl9pPr>
              <a:defRPr sz="5250" b="1">
                <a:solidFill>
                  <a:srgbClr val="426D5A"/>
                </a:solidFill>
                <a:latin typeface="DejaVu Sans"/>
                <a:ea typeface="DejaVu Sans"/>
                <a:cs typeface="DejaVu Sans"/>
              </a:defRPr>
            </a:lvl9pPr>
          </a:lstStyle>
          <a:p xmlns:a="http://schemas.openxmlformats.org/drawingml/2006/main">
            <a:pPr>
              <a:defRPr sz="5250" b="1">
                <a:solidFill>
                  <a:srgbClr val="426D5A"/>
                </a:solidFill>
                <a:latin typeface="DejaVu Sans"/>
                <a:ea typeface="DejaVu Sans"/>
                <a:cs typeface="DejaVu Sans"/>
              </a:defRPr>
            </a:pPr>
            <a:r>
              <a:rPr sz="5250" b="1">
                <a:solidFill>
                  <a:srgbClr val="426D5A"/>
                </a:solidFill>
                <a:latin typeface="DejaVu Sans"/>
                <a:ea typeface="DejaVu Sans"/>
                <a:cs typeface="DejaVu Sans"/>
              </a:rPr>
              <a:t>$142</a:t>
            </a:r>
          </a:p>
        </p:txBody>
      </p:sp>
      <p:sp>
        <p:nvSpPr>
          <p:cNvPr id="10" name="">
            <a:extLst xmlns:a="http://schemas.openxmlformats.org/drawingml/2006/main">
              <a:ext uri="{FF2B5EF4-FFF2-40B4-BE49-F238E27FC236}">
                <a16:creationId xmlns:a16="http://schemas.microsoft.com/office/drawing/2014/main" id="{262F6CE8-4CCB-49E4-B4F3-258F609549AB}"/>
              </a:ext>
            </a:extLst>
          </p:cNvPr>
          <p:cNvSpPr>
            <a:spLocks xmlns:a="http://schemas.openxmlformats.org/drawingml/2006/main" noGrp="1"/>
          </p:cNvSpPr>
          <p:nvPr/>
        </p:nvSpPr>
        <p:spPr>
          <a:xfrm xmlns:a="http://schemas.openxmlformats.org/drawingml/2006/main">
            <a:off x="6810375" y="3314700"/>
            <a:ext cx="4619625"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202B31"/>
                </a:solidFill>
                <a:latin typeface="DejaVu Sans"/>
                <a:ea typeface="DejaVu Sans"/>
                <a:cs typeface="DejaVu Sans"/>
              </a:defRPr>
            </a:defPPr>
            <a:lvl1pPr>
              <a:defRPr sz="1800" b="0">
                <a:solidFill>
                  <a:srgbClr val="202B31"/>
                </a:solidFill>
                <a:latin typeface="DejaVu Sans"/>
                <a:ea typeface="DejaVu Sans"/>
                <a:cs typeface="DejaVu Sans"/>
              </a:defRPr>
            </a:lvl1pPr>
            <a:lvl2pPr>
              <a:defRPr sz="1800" b="0">
                <a:solidFill>
                  <a:srgbClr val="202B31"/>
                </a:solidFill>
                <a:latin typeface="DejaVu Sans"/>
                <a:ea typeface="DejaVu Sans"/>
                <a:cs typeface="DejaVu Sans"/>
              </a:defRPr>
            </a:lvl2pPr>
            <a:lvl3pPr>
              <a:defRPr sz="1800" b="0">
                <a:solidFill>
                  <a:srgbClr val="202B31"/>
                </a:solidFill>
                <a:latin typeface="DejaVu Sans"/>
                <a:ea typeface="DejaVu Sans"/>
                <a:cs typeface="DejaVu Sans"/>
              </a:defRPr>
            </a:lvl3pPr>
            <a:lvl4pPr>
              <a:defRPr sz="1800" b="0">
                <a:solidFill>
                  <a:srgbClr val="202B31"/>
                </a:solidFill>
                <a:latin typeface="DejaVu Sans"/>
                <a:ea typeface="DejaVu Sans"/>
                <a:cs typeface="DejaVu Sans"/>
              </a:defRPr>
            </a:lvl4pPr>
            <a:lvl5pPr>
              <a:defRPr sz="1800" b="0">
                <a:solidFill>
                  <a:srgbClr val="202B31"/>
                </a:solidFill>
                <a:latin typeface="DejaVu Sans"/>
                <a:ea typeface="DejaVu Sans"/>
                <a:cs typeface="DejaVu Sans"/>
              </a:defRPr>
            </a:lvl5pPr>
            <a:lvl6pPr>
              <a:defRPr sz="1800" b="0">
                <a:solidFill>
                  <a:srgbClr val="202B31"/>
                </a:solidFill>
                <a:latin typeface="DejaVu Sans"/>
                <a:ea typeface="DejaVu Sans"/>
                <a:cs typeface="DejaVu Sans"/>
              </a:defRPr>
            </a:lvl6pPr>
            <a:lvl7pPr>
              <a:defRPr sz="1800" b="0">
                <a:solidFill>
                  <a:srgbClr val="202B31"/>
                </a:solidFill>
                <a:latin typeface="DejaVu Sans"/>
                <a:ea typeface="DejaVu Sans"/>
                <a:cs typeface="DejaVu Sans"/>
              </a:defRPr>
            </a:lvl7pPr>
            <a:lvl8pPr>
              <a:defRPr sz="1800" b="0">
                <a:solidFill>
                  <a:srgbClr val="202B31"/>
                </a:solidFill>
                <a:latin typeface="DejaVu Sans"/>
                <a:ea typeface="DejaVu Sans"/>
                <a:cs typeface="DejaVu Sans"/>
              </a:defRPr>
            </a:lvl8pPr>
            <a:lvl9pPr>
              <a:defRPr sz="1800" b="0">
                <a:solidFill>
                  <a:srgbClr val="202B31"/>
                </a:solidFill>
                <a:latin typeface="DejaVu Sans"/>
                <a:ea typeface="DejaVu Sans"/>
                <a:cs typeface="DejaVu Sans"/>
              </a:defRPr>
            </a:lvl9pPr>
          </a:lstStyle>
          <a:p xmlns:a="http://schemas.openxmlformats.org/drawingml/2006/main">
            <a:pPr>
              <a:defRPr sz="1800" b="0">
                <a:solidFill>
                  <a:srgbClr val="202B31"/>
                </a:solidFill>
                <a:latin typeface="DejaVu Sans"/>
                <a:ea typeface="DejaVu Sans"/>
                <a:cs typeface="DejaVu Sans"/>
              </a:defRPr>
            </a:pPr>
            <a:r>
              <a:rPr sz="1800" b="0">
                <a:solidFill>
                  <a:srgbClr val="202B31"/>
                </a:solidFill>
                <a:latin typeface="DejaVu Sans"/>
                <a:ea typeface="DejaVu Sans"/>
                <a:cs typeface="DejaVu Sans"/>
              </a:rPr>
              <a:t>per 20 weekdays before setup cost</a:t>
            </a:r>
          </a:p>
        </p:txBody>
      </p:sp>
      <p:sp>
        <p:nvSpPr>
          <p:cNvPr id="11" name="">
            <a:extLst xmlns:a="http://schemas.openxmlformats.org/drawingml/2006/main">
              <a:ext uri="{FF2B5EF4-FFF2-40B4-BE49-F238E27FC236}">
                <a16:creationId xmlns:a16="http://schemas.microsoft.com/office/drawing/2014/main" id="{2D795537-02F0-4BF0-8E5C-DB5C5095296E}"/>
              </a:ext>
            </a:extLst>
          </p:cNvPr>
          <p:cNvSpPr>
            <a:spLocks xmlns:a="http://schemas.openxmlformats.org/drawingml/2006/main" noGrp="1"/>
          </p:cNvSpPr>
          <p:nvPr/>
        </p:nvSpPr>
        <p:spPr>
          <a:xfrm xmlns:a="http://schemas.openxmlformats.org/drawingml/2006/main">
            <a:off x="6810375" y="4095750"/>
            <a:ext cx="4524375"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725" b="0">
                <a:solidFill>
                  <a:srgbClr val="68747A"/>
                </a:solidFill>
                <a:latin typeface="DejaVu Sans"/>
                <a:ea typeface="DejaVu Sans"/>
                <a:cs typeface="DejaVu Sans"/>
              </a:defRPr>
            </a:defPPr>
            <a:lvl1pPr>
              <a:defRPr sz="1725" b="0">
                <a:solidFill>
                  <a:srgbClr val="68747A"/>
                </a:solidFill>
                <a:latin typeface="DejaVu Sans"/>
                <a:ea typeface="DejaVu Sans"/>
                <a:cs typeface="DejaVu Sans"/>
              </a:defRPr>
            </a:lvl1pPr>
            <a:lvl2pPr>
              <a:defRPr sz="1725" b="0">
                <a:solidFill>
                  <a:srgbClr val="68747A"/>
                </a:solidFill>
                <a:latin typeface="DejaVu Sans"/>
                <a:ea typeface="DejaVu Sans"/>
                <a:cs typeface="DejaVu Sans"/>
              </a:defRPr>
            </a:lvl2pPr>
            <a:lvl3pPr>
              <a:defRPr sz="1725" b="0">
                <a:solidFill>
                  <a:srgbClr val="68747A"/>
                </a:solidFill>
                <a:latin typeface="DejaVu Sans"/>
                <a:ea typeface="DejaVu Sans"/>
                <a:cs typeface="DejaVu Sans"/>
              </a:defRPr>
            </a:lvl3pPr>
            <a:lvl4pPr>
              <a:defRPr sz="1725" b="0">
                <a:solidFill>
                  <a:srgbClr val="68747A"/>
                </a:solidFill>
                <a:latin typeface="DejaVu Sans"/>
                <a:ea typeface="DejaVu Sans"/>
                <a:cs typeface="DejaVu Sans"/>
              </a:defRPr>
            </a:lvl4pPr>
            <a:lvl5pPr>
              <a:defRPr sz="1725" b="0">
                <a:solidFill>
                  <a:srgbClr val="68747A"/>
                </a:solidFill>
                <a:latin typeface="DejaVu Sans"/>
                <a:ea typeface="DejaVu Sans"/>
                <a:cs typeface="DejaVu Sans"/>
              </a:defRPr>
            </a:lvl5pPr>
            <a:lvl6pPr>
              <a:defRPr sz="1725" b="0">
                <a:solidFill>
                  <a:srgbClr val="68747A"/>
                </a:solidFill>
                <a:latin typeface="DejaVu Sans"/>
                <a:ea typeface="DejaVu Sans"/>
                <a:cs typeface="DejaVu Sans"/>
              </a:defRPr>
            </a:lvl6pPr>
            <a:lvl7pPr>
              <a:defRPr sz="1725" b="0">
                <a:solidFill>
                  <a:srgbClr val="68747A"/>
                </a:solidFill>
                <a:latin typeface="DejaVu Sans"/>
                <a:ea typeface="DejaVu Sans"/>
                <a:cs typeface="DejaVu Sans"/>
              </a:defRPr>
            </a:lvl7pPr>
            <a:lvl8pPr>
              <a:defRPr sz="1725" b="0">
                <a:solidFill>
                  <a:srgbClr val="68747A"/>
                </a:solidFill>
                <a:latin typeface="DejaVu Sans"/>
                <a:ea typeface="DejaVu Sans"/>
                <a:cs typeface="DejaVu Sans"/>
              </a:defRPr>
            </a:lvl8pPr>
            <a:lvl9pPr>
              <a:defRPr sz="1725" b="0">
                <a:solidFill>
                  <a:srgbClr val="68747A"/>
                </a:solidFill>
                <a:latin typeface="DejaVu Sans"/>
                <a:ea typeface="DejaVu Sans"/>
                <a:cs typeface="DejaVu Sans"/>
              </a:defRPr>
            </a:lvl9pPr>
          </a:lstStyle>
          <a:p xmlns:a="http://schemas.openxmlformats.org/drawingml/2006/main">
            <a:pPr>
              <a:defRPr sz="1725" b="0">
                <a:solidFill>
                  <a:srgbClr val="68747A"/>
                </a:solidFill>
                <a:latin typeface="DejaVu Sans"/>
                <a:ea typeface="DejaVu Sans"/>
                <a:cs typeface="DejaVu Sans"/>
              </a:defRPr>
            </a:pPr>
            <a:r>
              <a:rPr sz="1725" b="0">
                <a:solidFill>
                  <a:srgbClr val="68747A"/>
                </a:solidFill>
                <a:latin typeface="DejaVu Sans"/>
                <a:ea typeface="DejaVu Sans"/>
                <a:cs typeface="DejaVu Sans"/>
              </a:rPr>
              <a:t>Assumes the same sales, costs and 40 displaced orders.</a:t>
            </a:r>
          </a:p>
        </p:txBody>
      </p:sp>
      <p:sp>
        <p:nvSpPr>
          <p:cNvPr id="12" name="">
            <a:extLst xmlns:a="http://schemas.openxmlformats.org/drawingml/2006/main">
              <a:ext uri="{FF2B5EF4-FFF2-40B4-BE49-F238E27FC236}">
                <a16:creationId xmlns:a16="http://schemas.microsoft.com/office/drawing/2014/main" id="{DCA9F3AD-90E1-4BD7-AA7B-C3629A3994B9}"/>
              </a:ext>
            </a:extLst>
          </p:cNvPr>
          <p:cNvSpPr>
            <a:spLocks xmlns:a="http://schemas.openxmlformats.org/drawingml/2006/main" noGrp="1"/>
          </p:cNvSpPr>
          <p:nvPr/>
        </p:nvSpPr>
        <p:spPr>
          <a:xfrm xmlns:a="http://schemas.openxmlformats.org/drawingml/2006/main">
            <a:off x="695325" y="5019675"/>
            <a:ext cx="10763250" cy="9525"/>
          </a:xfrm>
          <a:prstGeom xmlns:a="http://schemas.openxmlformats.org/drawingml/2006/main" prst="rect">
            <a:avLst/>
          </a:prstGeom>
          <a:solidFill xmlns:a="http://schemas.openxmlformats.org/drawingml/2006/main">
            <a:srgbClr val="D8DED4"/>
          </a:solidFill>
          <a:ln xmlns:a="http://schemas.openxmlformats.org/drawingml/2006/main" w="0">
            <a:noFill/>
            <a:prstDash val="solid"/>
          </a:ln>
        </p:spPr>
      </p:sp>
      <p:sp>
        <p:nvSpPr>
          <p:cNvPr id="13" name="">
            <a:extLst xmlns:a="http://schemas.openxmlformats.org/drawingml/2006/main">
              <a:ext uri="{FF2B5EF4-FFF2-40B4-BE49-F238E27FC236}">
                <a16:creationId xmlns:a16="http://schemas.microsoft.com/office/drawing/2014/main" id="{BC5EBF15-3891-4DD4-BCDC-51880AFB91A9}"/>
              </a:ext>
            </a:extLst>
          </p:cNvPr>
          <p:cNvSpPr>
            <a:spLocks xmlns:a="http://schemas.openxmlformats.org/drawingml/2006/main" noGrp="1"/>
          </p:cNvSpPr>
          <p:nvPr/>
        </p:nvSpPr>
        <p:spPr>
          <a:xfrm xmlns:a="http://schemas.openxmlformats.org/drawingml/2006/main">
            <a:off x="742950" y="5295900"/>
            <a:ext cx="10572750" cy="7905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a:lstStyle xmlns:a="http://schemas.openxmlformats.org/drawingml/2006/main">
            <a:defPPr>
              <a:defRPr sz="1800" b="0">
                <a:solidFill>
                  <a:srgbClr val="202B31"/>
                </a:solidFill>
                <a:latin typeface="DejaVu Sans"/>
                <a:ea typeface="DejaVu Sans"/>
                <a:cs typeface="DejaVu Sans"/>
              </a:defRPr>
            </a:defPPr>
            <a:lvl1pPr>
              <a:defRPr sz="1800" b="0">
                <a:solidFill>
                  <a:srgbClr val="202B31"/>
                </a:solidFill>
                <a:latin typeface="DejaVu Sans"/>
                <a:ea typeface="DejaVu Sans"/>
                <a:cs typeface="DejaVu Sans"/>
              </a:defRPr>
            </a:lvl1pPr>
            <a:lvl2pPr>
              <a:defRPr sz="1800" b="0">
                <a:solidFill>
                  <a:srgbClr val="202B31"/>
                </a:solidFill>
                <a:latin typeface="DejaVu Sans"/>
                <a:ea typeface="DejaVu Sans"/>
                <a:cs typeface="DejaVu Sans"/>
              </a:defRPr>
            </a:lvl2pPr>
            <a:lvl3pPr>
              <a:defRPr sz="1800" b="0">
                <a:solidFill>
                  <a:srgbClr val="202B31"/>
                </a:solidFill>
                <a:latin typeface="DejaVu Sans"/>
                <a:ea typeface="DejaVu Sans"/>
                <a:cs typeface="DejaVu Sans"/>
              </a:defRPr>
            </a:lvl3pPr>
            <a:lvl4pPr>
              <a:defRPr sz="1800" b="0">
                <a:solidFill>
                  <a:srgbClr val="202B31"/>
                </a:solidFill>
                <a:latin typeface="DejaVu Sans"/>
                <a:ea typeface="DejaVu Sans"/>
                <a:cs typeface="DejaVu Sans"/>
              </a:defRPr>
            </a:lvl4pPr>
            <a:lvl5pPr>
              <a:defRPr sz="1800" b="0">
                <a:solidFill>
                  <a:srgbClr val="202B31"/>
                </a:solidFill>
                <a:latin typeface="DejaVu Sans"/>
                <a:ea typeface="DejaVu Sans"/>
                <a:cs typeface="DejaVu Sans"/>
              </a:defRPr>
            </a:lvl5pPr>
            <a:lvl6pPr>
              <a:defRPr sz="1800" b="0">
                <a:solidFill>
                  <a:srgbClr val="202B31"/>
                </a:solidFill>
                <a:latin typeface="DejaVu Sans"/>
                <a:ea typeface="DejaVu Sans"/>
                <a:cs typeface="DejaVu Sans"/>
              </a:defRPr>
            </a:lvl6pPr>
            <a:lvl7pPr>
              <a:defRPr sz="1800" b="0">
                <a:solidFill>
                  <a:srgbClr val="202B31"/>
                </a:solidFill>
                <a:latin typeface="DejaVu Sans"/>
                <a:ea typeface="DejaVu Sans"/>
                <a:cs typeface="DejaVu Sans"/>
              </a:defRPr>
            </a:lvl7pPr>
            <a:lvl8pPr>
              <a:defRPr sz="1800" b="0">
                <a:solidFill>
                  <a:srgbClr val="202B31"/>
                </a:solidFill>
                <a:latin typeface="DejaVu Sans"/>
                <a:ea typeface="DejaVu Sans"/>
                <a:cs typeface="DejaVu Sans"/>
              </a:defRPr>
            </a:lvl8pPr>
            <a:lvl9pPr>
              <a:defRPr sz="1800" b="0">
                <a:solidFill>
                  <a:srgbClr val="202B31"/>
                </a:solidFill>
                <a:latin typeface="DejaVu Sans"/>
                <a:ea typeface="DejaVu Sans"/>
                <a:cs typeface="DejaVu Sans"/>
              </a:defRPr>
            </a:lvl9pPr>
          </a:lstStyle>
          <a:p xmlns:a="http://schemas.openxmlformats.org/drawingml/2006/main">
            <a:pPr>
              <a:defRPr sz="1800" b="0">
                <a:solidFill>
                  <a:srgbClr val="202B31"/>
                </a:solidFill>
                <a:latin typeface="DejaVu Sans"/>
                <a:ea typeface="DejaVu Sans"/>
                <a:cs typeface="DejaVu Sans"/>
              </a:defRPr>
            </a:pPr>
            <a:r>
              <a:rPr sz="1800" b="0">
                <a:solidFill>
                  <a:srgbClr val="202B31"/>
                </a:solidFill>
                <a:latin typeface="DejaVu Sans"/>
                <a:ea typeface="DejaVu Sans"/>
                <a:cs typeface="DejaVu Sans"/>
              </a:rPr>
              <a:t>Recommendation: run a capped trial. Extend it only if actual recurring contribution stays positive at full incremental cost and regular service holds up.</a:t>
            </a:r>
          </a:p>
        </p:txBody>
      </p:sp>
    </p:spTree>
    <p:extLst>
      <p:ext uri="{BB962C8B-B14F-4D97-AF65-F5344CB8AC3E}">
        <p14:creationId xmlns:p14="http://schemas.microsoft.com/office/powerpoint/2010/main" val="937471839"/>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2026-10-27T16:07:11.9310000Z</dcterms:created>
  <dcterms:modified xsi:type="dcterms:W3CDTF">2026-10-27T16:07:11.9310000Z</dcterms:modified>
</coreProperties>
</file>