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2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c400276fbb4599" /><Relationship Type="http://schemas.openxmlformats.org/officeDocument/2006/relationships/extended-properties" Target="/docProps/app.xml" Id="R4f6f892e7460429a" /><Relationship Type="http://schemas.openxmlformats.org/officeDocument/2006/relationships/officeDocument" Target="/ppt/presentation.xml" Id="Rfddcb18cab7142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ee85cc40f3426d"/>
  </p:sldMasterIdLst>
  <p:notesMasterIdLst>
    <p:notesMasterId xmlns:r="http://schemas.openxmlformats.org/officeDocument/2006/relationships" r:id="R3ebfb07702c14c0e"/>
  </p:notesMasterIdLst>
  <p:sldIdLst>
    <p:sldId xmlns:r="http://schemas.openxmlformats.org/officeDocument/2006/relationships" id="256" r:id="Re0306ff20e034f14"/>
    <p:sldId xmlns:r="http://schemas.openxmlformats.org/officeDocument/2006/relationships" id="257" r:id="R9e43ab14c022458d"/>
    <p:sldId xmlns:r="http://schemas.openxmlformats.org/officeDocument/2006/relationships" id="258" r:id="Rabde48575df74982"/>
    <p:sldId xmlns:r="http://schemas.openxmlformats.org/officeDocument/2006/relationships" id="259" r:id="R5b81471ce24745d6"/>
    <p:sldId xmlns:r="http://schemas.openxmlformats.org/officeDocument/2006/relationships" id="260" r:id="Rf9fcb77a376c4d8d"/>
    <p:sldId xmlns:r="http://schemas.openxmlformats.org/officeDocument/2006/relationships" id="261" r:id="R2f42e73c664b4c5b"/>
    <p:sldId xmlns:r="http://schemas.openxmlformats.org/officeDocument/2006/relationships" id="262" r:id="R609f464568874927"/>
    <p:sldId xmlns:r="http://schemas.openxmlformats.org/officeDocument/2006/relationships" id="263" r:id="R619addc8b35b4c28"/>
    <p:sldId xmlns:r="http://schemas.openxmlformats.org/officeDocument/2006/relationships" id="264" r:id="Ra04c990528a34868"/>
    <p:sldId xmlns:r="http://schemas.openxmlformats.org/officeDocument/2006/relationships" id="265" r:id="R6607cc7a9feb4d78"/>
    <p:sldId xmlns:r="http://schemas.openxmlformats.org/officeDocument/2006/relationships" id="266" r:id="R2f114cab9b954e2f"/>
    <p:sldId xmlns:r="http://schemas.openxmlformats.org/officeDocument/2006/relationships" id="267" r:id="R52776adaf6f54f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f017a0b6ec49a5" /><Relationship Type="http://schemas.openxmlformats.org/officeDocument/2006/relationships/slideMaster" Target="/ppt/slideMasters/slideMaster1.xml" Id="Rabee85cc40f3426d" /><Relationship Type="http://schemas.openxmlformats.org/officeDocument/2006/relationships/notesMaster" Target="/ppt/notesMasters/notesMaster1.xml" Id="R3ebfb07702c14c0e" /><Relationship Type="http://schemas.openxmlformats.org/officeDocument/2006/relationships/presProps" Target="/ppt/presProps.xml" Id="Rb3c33b64813a455d" /><Relationship Type="http://schemas.openxmlformats.org/officeDocument/2006/relationships/tableStyles" Target="/ppt/tableStyles.xml" Id="R16febcea82ea4d46" /><Relationship Type="http://schemas.openxmlformats.org/officeDocument/2006/relationships/slide" Target="/ppt/slides/slide1.xml" Id="Re0306ff20e034f14" /><Relationship Type="http://schemas.openxmlformats.org/officeDocument/2006/relationships/slide" Target="/ppt/slides/slide2.xml" Id="R9e43ab14c022458d" /><Relationship Type="http://schemas.openxmlformats.org/officeDocument/2006/relationships/slide" Target="/ppt/slides/slide3.xml" Id="Rabde48575df74982" /><Relationship Type="http://schemas.openxmlformats.org/officeDocument/2006/relationships/slide" Target="/ppt/slides/slide4.xml" Id="R5b81471ce24745d6" /><Relationship Type="http://schemas.openxmlformats.org/officeDocument/2006/relationships/slide" Target="/ppt/slides/slide5.xml" Id="Rf9fcb77a376c4d8d" /><Relationship Type="http://schemas.openxmlformats.org/officeDocument/2006/relationships/slide" Target="/ppt/slides/slide6.xml" Id="R2f42e73c664b4c5b" /><Relationship Type="http://schemas.openxmlformats.org/officeDocument/2006/relationships/slide" Target="/ppt/slides/slide7.xml" Id="R609f464568874927" /><Relationship Type="http://schemas.openxmlformats.org/officeDocument/2006/relationships/slide" Target="/ppt/slides/slide8.xml" Id="R619addc8b35b4c28" /><Relationship Type="http://schemas.openxmlformats.org/officeDocument/2006/relationships/slide" Target="/ppt/slides/slide9.xml" Id="Ra04c990528a34868" /><Relationship Type="http://schemas.openxmlformats.org/officeDocument/2006/relationships/slide" Target="/ppt/slides/slide10.xml" Id="R6607cc7a9feb4d78" /><Relationship Type="http://schemas.openxmlformats.org/officeDocument/2006/relationships/slide" Target="/ppt/slides/slide11.xml" Id="R2f114cab9b954e2f" /><Relationship Type="http://schemas.openxmlformats.org/officeDocument/2006/relationships/slide" Target="/ppt/slides/slide12.xml" Id="R52776adaf6f54f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ae9ee7362c4d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5373f7cdd54e72" /><Relationship Type="http://schemas.openxmlformats.org/officeDocument/2006/relationships/notesMaster" Target="/ppt/notesMasters/notesMaster1.xml" Id="R70493c6d124640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f56fbdaa8a4a34" /><Relationship Type="http://schemas.openxmlformats.org/officeDocument/2006/relationships/notesMaster" Target="/ppt/notesMasters/notesMaster1.xml" Id="R42f105b7f1264a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f9c7495f594a81" /><Relationship Type="http://schemas.openxmlformats.org/officeDocument/2006/relationships/notesMaster" Target="/ppt/notesMasters/notesMaster1.xml" Id="Rd56e646fc6ca4e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bc4400018d4b9c" /><Relationship Type="http://schemas.openxmlformats.org/officeDocument/2006/relationships/notesMaster" Target="/ppt/notesMasters/notesMaster1.xml" Id="R15aab0d9750e49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995dba343f4851" /><Relationship Type="http://schemas.openxmlformats.org/officeDocument/2006/relationships/notesMaster" Target="/ppt/notesMasters/notesMaster1.xml" Id="Rac364597a38342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e59eadeb9c4490" /><Relationship Type="http://schemas.openxmlformats.org/officeDocument/2006/relationships/notesMaster" Target="/ppt/notesMasters/notesMaster1.xml" Id="Rcd49045889bc4d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738ff7b4ce4ff6" /><Relationship Type="http://schemas.openxmlformats.org/officeDocument/2006/relationships/notesMaster" Target="/ppt/notesMasters/notesMaster1.xml" Id="R5ab9667fd3504a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bbe3c5370b46e0" /><Relationship Type="http://schemas.openxmlformats.org/officeDocument/2006/relationships/notesMaster" Target="/ppt/notesMasters/notesMaster1.xml" Id="R3d5f6806800a4a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3341d5fd6fc4900" /><Relationship Type="http://schemas.openxmlformats.org/officeDocument/2006/relationships/notesMaster" Target="/ppt/notesMasters/notesMaster1.xml" Id="R508e8779541c4c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85a6bac6f5427b" /><Relationship Type="http://schemas.openxmlformats.org/officeDocument/2006/relationships/notesMaster" Target="/ppt/notesMasters/notesMaster1.xml" Id="R36116027a2a249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f6b8c2c2b141de" /><Relationship Type="http://schemas.openxmlformats.org/officeDocument/2006/relationships/notesMaster" Target="/ppt/notesMasters/notesMaster1.xml" Id="R1df3629c7fb7487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a98df51447e4cb3" /><Relationship Type="http://schemas.openxmlformats.org/officeDocument/2006/relationships/notesMaster" Target="/ppt/notesMasters/notesMaster1.xml" Id="R2c19fda4164046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case. Fictional Daybreak Café. All commercial values are assumptions for illustration, not client observations, supplier quotations or a market forecast. Original Briefwork café illustration.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owner chooses whether to retain the existing menu, commit to a permanent lunch offer, or purchase information through a bounded test. No test-loss budget or setup purchase is presented as approved.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Period is 20 selling days. Q=140; price P=4; variable-cost allowance v=2.3; displaced regular orders L=40; regular-order contribution r=2.4. Revenue=QP=560. Offer contribution=Q(P-v)=238. Lost regular contribution=Lr=96. Incremental recurring contribution=142. Setup allowance F=170. Period contribution after setup=-28. Excludes unchanged rent and income tax. Economic costing includes labour allowance and is not a cash-flow forecast.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Variable-cost allowance: ingredients1.40, packaging0.25, labour0.55, payment0.10. Labour cost values3 staff-minutes at11USD/hour. Actual additional payroll depends on scheduling; cash expenditure must be distinguished from the value of staff/owner time. New offer order adds1.70. A regular customer switching replaces2.40 contribution with1.70, a change of-0.70. Base case100 new orders contributes170 and40 switched orders reduce contribution by28, yielding142 before setup. Use the same cost basis for both product margins. Unbudgeted waste or fees reduce the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Sensitivity formula: G=Q[(P-v)-k*r]-F. Switching k is a share of offer orders, not a share of all café customers. Rows Q100/140/180/200. Columns k0/.15/.30/.45. Values:0,-36,-72,-108;68,17.6,-32.8,-83.2;136,71.2,6.4,-58.4;170,98,26,-46. All USD. This table changes quantity and switching, while other inputs remain fixed.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Setup recovery quantity=ceiling(F / [(P-v)-k*r]) when denominator&gt;0. If denominator&lt;=0 no positive quantity recovers setup under the model. Base k=40/140=2/7, not rounded28.6% in calculations. At v2.10/2.30/2.60 quantities140/168/238. At v2.30 and k0/2/7/.45 quantities100/168/275. Capacity200 is a separate unverified planning assumption, not an observed operating constraint.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staff capacity S30minutes/day and a3minutes/offer imply a ceiling floor(S/a)=10 daily offers. Base7 requires21minutes, leaving9. At10 offers no modelled spare time remains. The actual cap must respect the busiest service interval and any equipment/food-safety constraint, not simply daily average spare time. No empirical queueing result or service-time promise is invented.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Twenty selling days is a costing convention representing four five-day trading weeks; it is not a power calculation or mandatory test duration. Compare total lunch contribution on comparable offer and non-offer services. Interleave and balance weekdays where feasible. Decide the actual schedule before collecting results. Record weather, events, staffing and possible carryover. Customer reports of alternative purchases may be biased. A short single-site test provides estimates with uncertainty, not an assured causal effect or evidence of long-run retention.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Qmax=200 and base k2/7, maximum v=P-k*r-F/Q=2.4642857USD. At Qmax200 and v2.30, maximum k=((P-v)-F/Q)/r=.3541667. Displayed boundaries2.46 and35.4% are approximate and vary one input at a time. They are not jointly safe limits. A different target recovery period or capacity changes both.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With setup already incurred, next-period contribution under base assumptions=142-H, where H is an additional recurring fixed cost. At H0/100/200, result142/42/-58USD. Setup is not charged a second time. Future expansion costs and sustained demand still matter. No claim of accounting profit, adequate return on capital or cash availability.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Assumption register. Inputs are synthetic and must be replaced with local evidence. Setup F170 includes50 printing and120 valued preparation work, not necessarily170 cash spending. Maintain separate cash and staff-time budgets. CSV supplies all values and formula descriptions. No observed commercial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Recommendation is conditional. Authorise validation and a bounded service test only once quoted economics, demonstrated capacity, a maximum loss budget and the decision date are agreed. Pause if conservative recurring contribution is non-positive, the agreed loss ceiling is reached or existing service obligations fail. Extend only with credible repeat demand and positive whole-service economics.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941d8a6a6f49d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9f2fa8e9b5428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e43f1213484af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f057a37b15489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3a0a32e0ed4c8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0460c739c54b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7F4296-6A16-44B9-B430-DB3E42B5AE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2CC642A-C82B-44B4-A3C3-1E692CCA733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AB2931-515D-4CDA-9E8E-97D3C50AF2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AFCF891-CCDB-4B0F-A0C3-60563379D8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1E888DA-0FD4-4169-BF81-8E4A2896EF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A6E7F33-E1EC-41E9-A045-46142D1276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5D7EF12-911D-4F2A-A4DF-78FE5BDD21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FCA2F5A-D723-4DA7-875F-B80F38091C7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12C34C1-B1F3-4A64-ACD2-7A20D42524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4FA05A3-F7FF-41AA-A6EF-AC2C5DD9B3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e0910302fa474e" /><Relationship Type="http://schemas.openxmlformats.org/officeDocument/2006/relationships/slideLayout" Target="/ppt/slideLayouts/slideLayout1.xml" Id="Re609401ec1f643bd" /><Relationship Type="http://schemas.openxmlformats.org/officeDocument/2006/relationships/slideLayout" Target="/ppt/slideLayouts/slideLayout2.xml" Id="Rdcf3bcdf6c6c481f" /><Relationship Type="http://schemas.openxmlformats.org/officeDocument/2006/relationships/slideLayout" Target="/ppt/slideLayouts/slideLayout3.xml" Id="R0f37c177d1c84dc5" /><Relationship Type="http://schemas.openxmlformats.org/officeDocument/2006/relationships/slideLayout" Target="/ppt/slideLayouts/slideLayout4.xml" Id="R8aa4927af34c4d1e" /><Relationship Type="http://schemas.openxmlformats.org/officeDocument/2006/relationships/slideLayout" Target="/ppt/slideLayouts/slideLayout5.xml" Id="R88d56480d6984bbc" /><Relationship Type="http://schemas.openxmlformats.org/officeDocument/2006/relationships/slideLayout" Target="/ppt/slideLayouts/slideLayout6.xml" Id="Rc8558c5663cc4e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09401ec1f643bd"/>
    <p:sldLayoutId xmlns:r="http://schemas.openxmlformats.org/officeDocument/2006/relationships" id="2147483650" r:id="Rdcf3bcdf6c6c481f"/>
    <p:sldLayoutId xmlns:r="http://schemas.openxmlformats.org/officeDocument/2006/relationships" id="2147483651" r:id="R0f37c177d1c84dc5"/>
    <p:sldLayoutId xmlns:r="http://schemas.openxmlformats.org/officeDocument/2006/relationships" id="2147483652" r:id="R8aa4927af34c4d1e"/>
    <p:sldLayoutId xmlns:r="http://schemas.openxmlformats.org/officeDocument/2006/relationships" id="2147483653" r:id="R88d56480d6984bbc"/>
    <p:sldLayoutId xmlns:r="http://schemas.openxmlformats.org/officeDocument/2006/relationships" id="2147483654" r:id="Rc8558c5663cc4e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9e937541f14a0e" /><Relationship Type="http://schemas.openxmlformats.org/officeDocument/2006/relationships/image" Target="/ppt/media/image.png" Id="Ref86cc3ba5b6403b" /><Relationship Type="http://schemas.openxmlformats.org/officeDocument/2006/relationships/notesSlide" Target="/ppt/notesSlides/notesSlide1.xml" Id="R1beed3fd7acb4f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b27be6aadb4f4d" /><Relationship Type="http://schemas.openxmlformats.org/officeDocument/2006/relationships/notesSlide" Target="/ppt/notesSlides/notesSlide2.xml" Id="R11bcfa7ef21e47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5ef37b9e2f4319" /><Relationship Type="http://schemas.openxmlformats.org/officeDocument/2006/relationships/notesSlide" Target="/ppt/notesSlides/notesSlide3.xml" Id="R2621b1f3a4ae45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f8c158c2884450" /><Relationship Type="http://schemas.openxmlformats.org/officeDocument/2006/relationships/notesSlide" Target="/ppt/notesSlides/notesSlide4.xml" Id="R7154f2e38c0d48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b9d7579f564d09" /><Relationship Type="http://schemas.openxmlformats.org/officeDocument/2006/relationships/notesSlide" Target="/ppt/notesSlides/notesSlide5.xml" Id="R5839cd0880e14b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ddadfcbd1147e2" /><Relationship Type="http://schemas.openxmlformats.org/officeDocument/2006/relationships/chart" Target="/ppt/slides/charts/chart1.xml" Id="Ra442677c736e4e30" /><Relationship Type="http://schemas.openxmlformats.org/officeDocument/2006/relationships/notesSlide" Target="/ppt/notesSlides/notesSlide6.xml" Id="R0c53c4f6e44d48d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0ceda5055142f0" /><Relationship Type="http://schemas.openxmlformats.org/officeDocument/2006/relationships/chart" Target="/ppt/slides/charts/chart2.xml" Id="Ra5b313d922bd487a" /><Relationship Type="http://schemas.openxmlformats.org/officeDocument/2006/relationships/notesSlide" Target="/ppt/notesSlides/notesSlide7.xml" Id="R85016ac5fac64e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d5eaf9a46942e5" /><Relationship Type="http://schemas.openxmlformats.org/officeDocument/2006/relationships/notesSlide" Target="/ppt/notesSlides/notesSlide8.xml" Id="R31939814a8c04d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8a64abe39b4cdb" /><Relationship Type="http://schemas.openxmlformats.org/officeDocument/2006/relationships/notesSlide" Target="/ppt/notesSlides/notesSlide9.xml" Id="R8379c1c2338542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173b163d0249f4" /><Relationship Type="http://schemas.openxmlformats.org/officeDocument/2006/relationships/notesSlide" Target="/ppt/notesSlides/notesSlide10.xml" Id="Rc90bd7c1613d4d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7d514cebaa4cb0" /><Relationship Type="http://schemas.openxmlformats.org/officeDocument/2006/relationships/notesSlide" Target="/ppt/notesSlides/notesSlide11.xml" Id="Rac88fa3288df445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405dcb634a4939" /><Relationship Type="http://schemas.openxmlformats.org/officeDocument/2006/relationships/notesSlide" Target="/ppt/notesSlides/notesSlide12.xml" Id="R46bf5b4bdd4e4e6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Offers to recover setup</c:v>
          </c:tx>
          <c:spPr>
            <a:solidFill xmlns:a="http://schemas.openxmlformats.org/drawingml/2006/main">
              <a:srgbClr val="ED7153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$2.10 cost</c:v>
                </c:pt>
                <c:pt idx="1">
                  <c:v>$2.30 cost</c:v>
                </c:pt>
                <c:pt idx="2">
                  <c:v>$2.60 cost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140</c:v>
                </c:pt>
                <c:pt idx="1">
                  <c:v>168</c:v>
                </c:pt>
                <c:pt idx="2">
                  <c:v>238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202B31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1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8DE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DED4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Staff-minutes required</c:v>
          </c:tx>
          <c:spPr>
            <a:solidFill xmlns:a="http://schemas.openxmlformats.org/drawingml/2006/main">
              <a:srgbClr val="426D5A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7 offers / day</c:v>
                </c:pt>
                <c:pt idx="1">
                  <c:v>10 offers / day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21</c:v>
                </c:pt>
                <c:pt idx="1">
                  <c:v>30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202B31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1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8DE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DED4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26D5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5760C-C969-4D48-ABF5-90E922C4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96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BRIEFWORK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EA943-C186-4574-BF81-A99C59DF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600200"/>
            <a:ext cx="66675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A $4 lunch</a:t>
            </a:r>
          </a:p>
          <a:p xmlns:a="http://schemas.openxmlformats.org/drawingml/2006/main">
            <a:pPr>
              <a:def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5025" b="1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worth serving?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01BDA-E0FB-4690-9AF9-B21D0EF7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91025"/>
            <a:ext cx="5810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Daybreak Café</a:t>
            </a:r>
          </a:p>
          <a:p xmlns:a="http://schemas.openxmlformats.org/drawingml/2006/main">
            <a: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Commercial assessment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8F051F-45AD-4C81-BEAD-12B8C41F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484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BE7D9"/>
                </a:solidFill>
                <a:latin typeface="DejaVu Sans"/>
                <a:ea typeface="DejaVu Sans"/>
                <a:cs typeface="DejaVu Sans"/>
              </a:rPr>
              <a:t>A fictional decision case / 28 October 2026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30CC10-2E99-4DE1-8ACA-6C20C7A6EF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86cc3ba5b6403b"/>
          <a:stretch xmlns:a="http://schemas.openxmlformats.org/drawingml/2006/main"/>
        </p:blipFill>
        <p:spPr>
          <a:xfrm xmlns:a="http://schemas.openxmlformats.org/drawingml/2006/main">
            <a:off x="7648575" y="2211965"/>
            <a:ext cx="3857625" cy="280554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8036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E78FA6-0710-44B2-B51A-2E17D6A8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A test needs cost and capacity checks before approval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75948D-3CED-4A73-947F-F48071CA6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Decision: whether to add a $4 sandwich-and-drink offer to the existing lunch service.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D8ED7F-677A-4E15-826D-CD002FC2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AA556-85BD-42A0-80F0-19E32249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AB252A-4F49-4EDC-932D-A544FE02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14929-72FA-46F0-A092-677A6E4146ED}"/>
              </a:ext>
            </a:extLst>
          </p:cNvPr>
          <p:cNvGraphicFramePr/>
          <p:nvPr/>
        </p:nvGraphicFramePr>
        <p:xfrm>
          <a:off xmlns:a="http://schemas.openxmlformats.org/drawingml/2006/main" x="666750" y="2238375"/>
          <a:ext xmlns:a="http://schemas.openxmlformats.org/drawingml/2006/main" cx="10810875" cy="25050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4810125"/>
                <a:gridCol w="3524250"/>
              </a:tblGrid>
              <a:tr h="626269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Choice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Commercial consequence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Assessment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626269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Keep the current menu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 setup cost or new operating burden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The reference case for every comparison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626269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Launch a standing lunch menu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Commits to supply and service before demand is known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Premature on the information available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626269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Run a bounded service test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Buys evidence on demand, switching and workload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Conditional recommendation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14989C-9074-4760-9F14-6795A004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Approval now: validate quotes and kitchen capacity.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692609-E8E4-4187-864F-525F1275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29275"/>
            <a:ext cx="105537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Setup spending follows only after the owner agrees a maximum acceptable loss. The $170 model allowance is not an approved cash budget.</a:t>
            </a:r>
          </a:p>
        </p:txBody>
      </p:sp>
    </p:spTree>
    <p:extLst>
      <p:ext uri="{BB962C8B-B14F-4D97-AF65-F5344CB8AC3E}">
        <p14:creationId xmlns:p14="http://schemas.microsoft.com/office/powerpoint/2010/main" val="3857648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C77C53-F1D1-4344-AACC-7777BF72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$560 of offer sales leaves −$28 after setup and switching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16D1D-CDC8-4C22-AC34-95E03EA5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Illustrative period: 20 selling days, 140 offers sold and 40 regular orders displaced.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C28F21-ADEA-47F3-B414-3648909C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CCFEC-CB25-4FA9-92F8-39168F73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8142FA-2863-4112-AADC-6DF43E9E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5AD45-F3D0-45E6-8107-6A27A6860A78}"/>
              </a:ext>
            </a:extLst>
          </p:cNvPr>
          <p:cNvGraphicFramePr/>
          <p:nvPr/>
        </p:nvGraphicFramePr>
        <p:xfrm>
          <a:off xmlns:a="http://schemas.openxmlformats.org/drawingml/2006/main" x="666750" y="2190750"/>
          <a:ext xmlns:a="http://schemas.openxmlformats.org/drawingml/2006/main" cx="10810875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1666875"/>
                <a:gridCol w="4381500"/>
              </a:tblGrid>
              <a:tr h="515938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Measure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Calculation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Offer revenue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140 × $4.00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Offer contribution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238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140 × ($4.00 − $2.30)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Lost regular-order contribution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−96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 × $2.40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Incremental recurring contribution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$238 − $96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After one-time setup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−28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$142 − $170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120BE-0796-43C1-AD92-151B7AEF4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81650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The final figure is incremental economic contribution, before unchanged rent and income tax. It is not accounting profit or a cash-flow forecast.</a:t>
            </a:r>
          </a:p>
        </p:txBody>
      </p:sp>
    </p:spTree>
    <p:extLst>
      <p:ext uri="{BB962C8B-B14F-4D97-AF65-F5344CB8AC3E}">
        <p14:creationId xmlns:p14="http://schemas.microsoft.com/office/powerpoint/2010/main" val="3236890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1C846-BD2E-44A7-9417-59400BCA1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A switched order gives up $0.70 of contribution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44C1F-9B92-49B1-9D31-06A7C724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A new order adds $1.70. An offer replacing a $2.40 regular margin reduces contribution.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669A83-C2CF-437C-92BE-580A0EE3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602B6-80B0-49C7-ADAD-03563335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9C825-A911-482F-B004-CA2DF025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9BE07D-9712-47FE-85F6-95D9AC6197F4}"/>
              </a:ext>
            </a:extLst>
          </p:cNvPr>
          <p:cNvGraphicFramePr/>
          <p:nvPr/>
        </p:nvGraphicFramePr>
        <p:xfrm>
          <a:off xmlns:a="http://schemas.openxmlformats.org/drawingml/2006/main" x="666750" y="2190750"/>
          <a:ext xmlns:a="http://schemas.openxmlformats.org/drawingml/2006/main" cx="6619875" cy="36290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000625"/>
                <a:gridCol w="1619250"/>
              </a:tblGrid>
              <a:tr h="453628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Offer price and unit costs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453628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Selling price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453628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Ingredients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453628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Packaging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0.25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453628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Labour allowance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453628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Payment allowance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453628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Total variable cost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2.30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453628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Offer contribution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1.70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8601E6-2CF6-4138-BBA7-7E8D4EBA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52675"/>
            <a:ext cx="3476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100 new orders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211453-7094-4CDA-8614-EB00F695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4800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add $170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4AA9C5-34FD-4D85-9DC1-7D1F65E5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914775"/>
            <a:ext cx="34766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ED7153"/>
                </a:solidFill>
                <a:latin typeface="DejaVu Sans"/>
                <a:ea typeface="DejaVu Sans"/>
                <a:cs typeface="DejaVu Sans"/>
              </a:rPr>
              <a:t>40 switched orders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37702B-3D74-4577-8A3C-2BE1DA76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529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ED7153"/>
                </a:solidFill>
                <a:latin typeface="DejaVu Sans"/>
                <a:ea typeface="DejaVu Sans"/>
                <a:cs typeface="DejaVu Sans"/>
              </a:rPr>
              <a:t>give up $28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B0357F-2B3B-4190-8859-11F9CBF9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9531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Labour values 3 minutes at $11/hour. Verify payroll effects separately. Waste and unbudgeted fees reduce the result further.</a:t>
            </a:r>
          </a:p>
        </p:txBody>
      </p:sp>
    </p:spTree>
    <p:extLst>
      <p:ext uri="{BB962C8B-B14F-4D97-AF65-F5344CB8AC3E}">
        <p14:creationId xmlns:p14="http://schemas.microsoft.com/office/powerpoint/2010/main" val="9240118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FBBC7A-0DF5-4244-AB85-5F01B9E3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At 30% switching, 180 offers leave just $6.40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C89E48-FCF6-46D8-BC7C-0F249878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Contribution after $170 setup, in USD. Columns show the share replacing regular orders.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CCCD4C-BCB7-410A-AA73-FEC91157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8961B-41FB-4C56-997D-C89DFA7B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6CE3E-20C3-4AFB-BFB1-FC087639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E3BEB0-65A3-47E1-A6CC-80D77FC53CA6}"/>
              </a:ext>
            </a:extLst>
          </p:cNvPr>
          <p:cNvGraphicFramePr/>
          <p:nvPr/>
        </p:nvGraphicFramePr>
        <p:xfrm>
          <a:off xmlns:a="http://schemas.openxmlformats.org/drawingml/2006/main" x="666750" y="2266950"/>
          <a:ext xmlns:a="http://schemas.openxmlformats.org/drawingml/2006/main" cx="10810875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1905000"/>
                <a:gridCol w="1905000"/>
                <a:gridCol w="1905000"/>
                <a:gridCol w="1905000"/>
              </a:tblGrid>
              <a:tr h="57912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Offers / 20 days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EE9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-36.0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4E1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-72.0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4E1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-108.0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4E1D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68.0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17.6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-32.8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4E1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-83.2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4E1D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136.0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71.2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6.4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-58.4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4E1D8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170.0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98.0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DCE9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-46.0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4E1D8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DAD1FD-6C58-48D3-85E1-F06AA5B3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43550"/>
            <a:ext cx="105156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A busy till can coexist with a weak launch result. Volume has to compensate for the regular margin that the offer replaces.</a:t>
            </a:r>
          </a:p>
        </p:txBody>
      </p:sp>
    </p:spTree>
    <p:extLst>
      <p:ext uri="{BB962C8B-B14F-4D97-AF65-F5344CB8AC3E}">
        <p14:creationId xmlns:p14="http://schemas.microsoft.com/office/powerpoint/2010/main" val="12313819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93118-EB60-4955-8433-6E6F5E20B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A $0.30 cost increase pushes recovery beyond 200 offers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CDF2E-EBD1-4FE8-A4B4-D17FDECC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Left: offers needed to recover $170 setup at the base switching share of 40/140 (28.6%).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DA99EB-EE05-4286-96AF-F7B07D37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1844FA-96B0-4A70-9702-DEAAD33F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111B6C-C7CB-49F9-AED3-030EC2D4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6B950C3A-8443-43AE-B8C5-A23037240B90}"/>
              </a:ext>
            </a:extLst>
          </p:cNvPr>
          <p:cNvGraphicFramePr/>
          <p:nvPr/>
        </p:nvGraphicFramePr>
        <p:xfrm>
          <a:off xmlns:a="http://schemas.openxmlformats.org/drawingml/2006/main" x="647700" y="2371725"/>
          <a:ext xmlns:a="http://schemas.openxmlformats.org/drawingml/2006/main" cx="6858000" cy="33051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442677c736e4e30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A8BC25-DFDF-4EE0-97DB-D1633E09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95525"/>
            <a:ext cx="3476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At $2.30 unit cost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CBF5F-F48F-493D-9C06-F4E847E87A40}"/>
              </a:ext>
            </a:extLst>
          </p:cNvPr>
          <p:cNvGraphicFramePr/>
          <p:nvPr/>
        </p:nvGraphicFramePr>
        <p:xfrm>
          <a:off xmlns:a="http://schemas.openxmlformats.org/drawingml/2006/main" x="8020050" y="2933700"/>
          <a:ext xmlns:a="http://schemas.openxmlformats.org/drawingml/2006/main" cx="3476625" cy="2171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38375"/>
                <a:gridCol w="1238250"/>
              </a:tblGrid>
              <a:tr h="54292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Switching share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Offers needed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28.6%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45%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275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7FC093-5F5D-475D-BFAE-3F95C002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95900"/>
            <a:ext cx="342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The planning ceiling is 200 offers over 20 days. Higher requirements need more capacity or a longer recovery period.</a:t>
            </a:r>
          </a:p>
        </p:txBody>
      </p:sp>
    </p:spTree>
    <p:extLst>
      <p:ext uri="{BB962C8B-B14F-4D97-AF65-F5344CB8AC3E}">
        <p14:creationId xmlns:p14="http://schemas.microsoft.com/office/powerpoint/2010/main" val="12203147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A17E69-E467-493B-8758-6AF0D0BA8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Ten daily offers use the assumed prep capacity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FF0CA2-2A55-4BF2-85BF-D1F18EE6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Illustrative capacity: 30 usable staff-minutes at lunch, with 3 minutes of work per offer.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00B5AB-75D4-46C3-B07B-B9FBA8CD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C5D5BD-FB31-4AA5-8F0D-80F8A1BE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572A61-B058-4268-B23F-3FC85C06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BAC5E193-295E-491F-8D8C-DB9788751AB2}"/>
              </a:ext>
            </a:extLst>
          </p:cNvPr>
          <p:cNvGraphicFramePr/>
          <p:nvPr/>
        </p:nvGraphicFramePr>
        <p:xfrm>
          <a:off xmlns:a="http://schemas.openxmlformats.org/drawingml/2006/main" x="638175" y="2314575"/>
          <a:ext xmlns:a="http://schemas.openxmlformats.org/drawingml/2006/main" cx="6981825" cy="3409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5b313d922bd487a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B4F14-A8C0-4CCC-A778-CEF96CF5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2390775"/>
            <a:ext cx="33813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10 offers / day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7CA98D-A410-46B1-B2F1-4CB6D282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133725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planning ceiling: 30 ÷ 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39AB0B-08EF-4E21-B302-73636303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4000500"/>
            <a:ext cx="338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ED7153"/>
                </a:solidFill>
                <a:latin typeface="DejaVu Sans"/>
                <a:ea typeface="DejaVu Sans"/>
                <a:cs typeface="DejaVu Sans"/>
              </a:rPr>
              <a:t>Daily spare time can conceal a peak-time bottleneck.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7643A3-1F6E-44DD-ADFC-360EC748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5219700"/>
            <a:ext cx="33337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Time the busiest intervals. The cap must protect regular orders and the café’s existing service promise.</a:t>
            </a:r>
          </a:p>
        </p:txBody>
      </p:sp>
    </p:spTree>
    <p:extLst>
      <p:ext uri="{BB962C8B-B14F-4D97-AF65-F5344CB8AC3E}">
        <p14:creationId xmlns:p14="http://schemas.microsoft.com/office/powerpoint/2010/main" val="3305103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56D109-603A-4EAD-81EE-44569CD4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The test must compare the whole lunch service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520CF-67B8-42B4-80EE-824A098DC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The model’s 20 selling days represent four five-day trading weeks, not a prescribed test length.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277FBE-1574-4080-9DDE-FEBE10C4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A0C97F-9469-478D-8C26-36EA3AE8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0AB27-6E16-44A2-8814-885D06CBB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F60E02-8C40-4055-AC5C-96019A92F484}"/>
              </a:ext>
            </a:extLst>
          </p:cNvPr>
          <p:cNvGraphicFramePr/>
          <p:nvPr/>
        </p:nvGraphicFramePr>
        <p:xfrm>
          <a:off xmlns:a="http://schemas.openxmlformats.org/drawingml/2006/main" x="666750" y="2200275"/>
          <a:ext xmlns:a="http://schemas.openxmlformats.org/drawingml/2006/main" cx="10810875" cy="32099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33625"/>
                <a:gridCol w="4286250"/>
                <a:gridCol w="4191000"/>
              </a:tblGrid>
              <a:tr h="64198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Question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Evidence to collect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Decision use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64198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Does lunch earn more?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Offer and regular contribution, waste, extra payroll and avoidable service costs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Compare total lunch contribution on comparable offer and non-offer services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64198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How much demand switches?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Balanced weekday comparisons and brief customer questions about the alternative purchase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Use a range. Neither a till code nor a customer answer observes the counterfactual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64198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Can the team deliver?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Preparation and handover times in peak intervals, queue abandonment and staff minutes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Set interval-specific caps against the existing service standard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641985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 customers return?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Repeat demand across comparable opportunities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 short launch spike cannot justify a standing menu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F5139B-2C73-48E6-98B5-3B2C2502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86425"/>
            <a:ext cx="10572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Interleaving comparable services can strengthen the comparison. Weather, local events and carryover still limit a single-café estimate.</a:t>
            </a:r>
          </a:p>
        </p:txBody>
      </p:sp>
    </p:spTree>
    <p:extLst>
      <p:ext uri="{BB962C8B-B14F-4D97-AF65-F5344CB8AC3E}">
        <p14:creationId xmlns:p14="http://schemas.microsoft.com/office/powerpoint/2010/main" val="9949219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2E9617-BE4F-4C35-80B0-A8603E76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The 20-day recovery target leaves little room for error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50CEE5-5C99-4855-A099-7E9FEE6B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At the planning ceiling of 10 daily offers, the period can contain at most 200 offers.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E8EA67-BE7D-4A97-817D-9C12AC17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97059-C30C-42C8-A2DD-1805E140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6F8C8E-BC1E-4C1D-9711-FECCA831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E135BC-33A0-4298-BE7E-282490FD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71725"/>
            <a:ext cx="4667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5625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$2.46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38BE9-70A9-4077-B856-01540903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24250"/>
            <a:ext cx="46196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maximum unit cost, approximately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042A10-AFE4-4818-BD8C-732B2BDC4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71975"/>
            <a:ext cx="4619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Holding switching at the base 28.6%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49396-E2EB-4BEF-9A2A-FB257DD5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371725"/>
            <a:ext cx="4667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pPr>
            <a:r>
              <a:rPr sz="5625" b="1">
                <a:solidFill>
                  <a:srgbClr val="ED7153"/>
                </a:solidFill>
                <a:latin typeface="DejaVu Sans"/>
                <a:ea typeface="DejaVu Sans"/>
                <a:cs typeface="DejaVu Sans"/>
              </a:rPr>
              <a:t>35.4%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3B67E1-8381-4898-B392-507A12B5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524250"/>
            <a:ext cx="4667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maximum switching share, approximately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277EA4-292D-4570-AB20-ECCC99A6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371975"/>
            <a:ext cx="4619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Holding unit cost at $2.30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961942-FFBF-4CF8-83FB-A2702EAB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86375"/>
            <a:ext cx="1074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FF733-1758-4214-8A72-17065EB8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721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Each boundary changes one input at a time. Combining both limits would overstate what the offer can support.</a:t>
            </a:r>
          </a:p>
        </p:txBody>
      </p:sp>
    </p:spTree>
    <p:extLst>
      <p:ext uri="{BB962C8B-B14F-4D97-AF65-F5344CB8AC3E}">
        <p14:creationId xmlns:p14="http://schemas.microsoft.com/office/powerpoint/2010/main" val="9961226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69567D-2A9C-49D7-9078-82E4F97C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Setup recovery and continuation are different decisions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16D5F9-4EAB-497D-ACAA-792AD180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Base case recurring contribution: $142 per 20 selling days, before any new fixed operating cost.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27B7B4-70A8-4033-B02D-3F83743C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73E7C-64FA-4211-855B-2881F69DD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6E301A-8FD4-456E-B10F-88CA87AA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DA86E3-F08D-4B65-A13E-C9620AB8BDF9}"/>
              </a:ext>
            </a:extLst>
          </p:cNvPr>
          <p:cNvGraphicFramePr/>
          <p:nvPr/>
        </p:nvGraphicFramePr>
        <p:xfrm>
          <a:off xmlns:a="http://schemas.openxmlformats.org/drawingml/2006/main" x="676275" y="2305050"/>
          <a:ext xmlns:a="http://schemas.openxmlformats.org/drawingml/2006/main" cx="6762750" cy="2619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524375"/>
                <a:gridCol w="2238375"/>
              </a:tblGrid>
              <a:tr h="6548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Additional recurring fixed cost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Contribution after that cost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$142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$100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$42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$200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−$58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AC538-651B-436F-B95C-3EAD5AA5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514600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ED7153"/>
                </a:solidFill>
                <a:latin typeface="DejaVu Sans"/>
                <a:ea typeface="DejaVu Sans"/>
                <a:cs typeface="DejaVu Sans"/>
              </a:rPr>
              <a:t>−$28 at launch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C116CC-9D0F-4345-B303-7A43A0BD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27660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includes the initial $170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49F05E-F4E2-4FB2-B2B3-DF011CD5B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38650"/>
            <a:ext cx="3333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Once spent, setup does not belong in the next period’s incremental cost.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5C5238-F2C8-463C-A55F-0041A62E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724525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An extension still requires repeat demand, actual costs and service reliability. Positive contribution does not establish total business profitability.</a:t>
            </a:r>
          </a:p>
        </p:txBody>
      </p:sp>
    </p:spTree>
    <p:extLst>
      <p:ext uri="{BB962C8B-B14F-4D97-AF65-F5344CB8AC3E}">
        <p14:creationId xmlns:p14="http://schemas.microsoft.com/office/powerpoint/2010/main" val="5825982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16CF2-3556-47EC-A9E5-A8C45C40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0953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02B31"/>
                </a:solidFill>
                <a:latin typeface="DejaVu Sans"/>
                <a:ea typeface="DejaVu Sans"/>
                <a:cs typeface="DejaVu Sans"/>
              </a:rPr>
              <a:t>Demand, cost and capacity assumptions need separate checks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E09EE-44C5-4F24-A6A6-DD117639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533525"/>
            <a:ext cx="10839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None of the inputs below is an observed result from a client business.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6BF5D7-4C28-4135-86BA-4DE91D4A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34125"/>
            <a:ext cx="1095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E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BA391-CC33-4C5A-A9D3-75CBF804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515100"/>
            <a:ext cx="1019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8747A"/>
                </a:solidFill>
                <a:latin typeface="DejaVu Sans"/>
                <a:ea typeface="DejaVu Sans"/>
                <a:cs typeface="DejaVu Sans"/>
              </a:rPr>
              <a:t>Briefwork Studio / Fictional café. All business inputs are illustrative assumptions in USD.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81AA9-3E51-434C-9323-923B5935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67475"/>
            <a:ext cx="457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2F0C2-DF37-4C8C-B9D1-8AA02DE57EAD}"/>
              </a:ext>
            </a:extLst>
          </p:cNvPr>
          <p:cNvGraphicFramePr/>
          <p:nvPr/>
        </p:nvGraphicFramePr>
        <p:xfrm>
          <a:off xmlns:a="http://schemas.openxmlformats.org/drawingml/2006/main" x="666750" y="2247900"/>
          <a:ext xmlns:a="http://schemas.openxmlformats.org/drawingml/2006/main" cx="10810875" cy="30099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3238500"/>
                <a:gridCol w="4905375"/>
              </a:tblGrid>
              <a:tr h="60198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Illustrative input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Model value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8F6E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Required check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T w="9525">
                      <a:solidFill>
                        <a:srgbClr val="D8DED4"/>
                      </a:solidFill>
                      <a:prstDash val="solid"/>
                    </a:lnT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426D5A"/>
                    </a:solidFill>
                  </a:tcPr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Demand and switching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 offers/day; 40 of 140 replace regular orders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Whole-service comparisons and repeat purchases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Unit margins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$4 price; $2.30 offer cost; $2.40 regular margin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Supplier quotes, ingredient yield, waste, payroll and the same cost basis for regular orders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Setup allowance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$170: $50 printing + $120 preparation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Actual expenditure and owner/staff time recorded separately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E7EEE1"/>
                    </a:solidFill>
                  </a:tcPr>
                </a:tc>
              </a:tr>
              <a:tr h="601980"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Usable prep capacity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D4"/>
                      </a:solidFill>
                      <a:prstDash val="solid"/>
                    </a:lnL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 minutes/day; 3 minutes per offer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0">
                          <a:solidFill>
                            <a:srgbClr val="202B31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Timed work in peak intervals and safe food-handling capacity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D4"/>
                      </a:solidFill>
                      <a:prstDash val="solid"/>
                    </a:lnR>
                    <a:lnB w="9525">
                      <a:solidFill>
                        <a:srgbClr val="D8DED4"/>
                      </a:solidFill>
                      <a:prstDash val="solid"/>
                    </a:lnB>
                    <a:solidFill>
                      <a:srgbClr val="F8F6E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54B4EF-D630-4D7D-8FCF-749F38893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619750"/>
            <a:ext cx="10525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426D5A"/>
                </a:solidFill>
                <a:latin typeface="DejaVu Sans"/>
                <a:ea typeface="DejaVu Sans"/>
                <a:cs typeface="DejaVu Sans"/>
              </a:rPr>
              <a:t>The companion CSV contains the inputs, formulas and every sensitivity value. A verified calculation does not validate the assumed demand.</a:t>
            </a:r>
          </a:p>
        </p:txBody>
      </p:sp>
    </p:spTree>
    <p:extLst>
      <p:ext uri="{BB962C8B-B14F-4D97-AF65-F5344CB8AC3E}">
        <p14:creationId xmlns:p14="http://schemas.microsoft.com/office/powerpoint/2010/main" val="2145876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426D5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655229-D6AE-4A67-ADCD-601C5BD4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52450"/>
            <a:ext cx="10858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A bounded test is the next commitment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D225F-1AFA-4897-AE67-F515E279F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4619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7DFBF"/>
                </a:solidFill>
                <a:latin typeface="DejaVu Sans"/>
                <a:ea typeface="DejaVu Sans"/>
                <a:cs typeface="DejaVu Sans"/>
              </a:rPr>
              <a:t>Launch conditions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854E3D-86F8-4B63-A908-23FF07C6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667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Quotes support positive incremental margins. A timed service check protects regular trade. The owner approves a loss limit and a review date.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99AB0A-F64B-42DE-A2EF-A7F6CBEF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171700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6C5B1"/>
                </a:solidFill>
                <a:latin typeface="DejaVu Sans"/>
                <a:ea typeface="DejaVu Sans"/>
                <a:cs typeface="DejaVu Sans"/>
              </a:rPr>
              <a:t>Pause or stop conditions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720F6B-B465-48FA-9907-3F2BC5694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57500"/>
            <a:ext cx="47148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Conservative costs and switching imply no recurring gain, the loss limit is reached, or the offer breaches the existing service standard.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D1525-3915-43BC-9498-2E65F226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429250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8F6EF"/>
                </a:solidFill>
                <a:latin typeface="DejaVu Sans"/>
                <a:ea typeface="DejaVu Sans"/>
                <a:cs typeface="DejaVu Sans"/>
              </a:rPr>
              <a:t>A standing menu requires evidence of repeat demand and whole-service contribution.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F4D22C-EB76-4977-B743-00FAD9D7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448425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DBE7D9"/>
                </a:solidFill>
                <a:latin typeface="DejaVu Sans"/>
                <a:ea typeface="DejaVu Sans"/>
                <a:cs typeface="DejaVu Sans"/>
              </a:rPr>
              <a:t>Briefwork Studio / Fictional case. Assumptions and calculations supplied. No client results claimed.</a:t>
            </a:r>
          </a:p>
        </p:txBody>
      </p:sp>
    </p:spTree>
    <p:extLst>
      <p:ext uri="{BB962C8B-B14F-4D97-AF65-F5344CB8AC3E}">
        <p14:creationId xmlns:p14="http://schemas.microsoft.com/office/powerpoint/2010/main" val="6338780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2026-10-27T20:51:53.1940000Z</dcterms:created>
  <dcterms:modified xsi:type="dcterms:W3CDTF">2026-10-27T20:51:53.1940000Z</dcterms:modified>
</coreProperties>
</file>